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23"/>
  </p:notesMasterIdLst>
  <p:sldIdLst>
    <p:sldId id="256" r:id="rId2"/>
    <p:sldId id="257" r:id="rId3"/>
    <p:sldId id="258" r:id="rId4"/>
    <p:sldId id="259" r:id="rId5"/>
    <p:sldId id="260" r:id="rId6"/>
    <p:sldId id="261" r:id="rId7"/>
    <p:sldId id="262" r:id="rId8"/>
    <p:sldId id="263" r:id="rId9"/>
    <p:sldId id="264" r:id="rId10"/>
    <p:sldId id="265" r:id="rId11"/>
    <p:sldId id="272" r:id="rId12"/>
    <p:sldId id="266" r:id="rId13"/>
    <p:sldId id="273" r:id="rId14"/>
    <p:sldId id="267" r:id="rId15"/>
    <p:sldId id="271" r:id="rId16"/>
    <p:sldId id="268" r:id="rId17"/>
    <p:sldId id="274" r:id="rId18"/>
    <p:sldId id="269" r:id="rId19"/>
    <p:sldId id="275" r:id="rId20"/>
    <p:sldId id="276" r:id="rId21"/>
    <p:sldId id="270" r:id="rId22"/>
  </p:sldIdLst>
  <p:sldSz cx="14630400" cy="8229600"/>
  <p:notesSz cx="8229600" cy="14630400"/>
  <p:embeddedFontLst>
    <p:embeddedFont>
      <p:font typeface="Quattrocento" panose="02020502030000000404" pitchFamily="18" charset="0"/>
      <p:regular r:id="rId24"/>
    </p:embeddedFont>
    <p:embeddedFont>
      <p:font typeface="Quattrocento Bold" panose="02020802030000000404" pitchFamily="18" charset="0"/>
      <p:bold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p:scale>
          <a:sx n="50" d="100"/>
          <a:sy n="50" d="100"/>
        </p:scale>
        <p:origin x="876"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007819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sp>
      <p:sp>
        <p:nvSpPr>
          <p:cNvPr id="3" name="Shape 1"/>
          <p:cNvSpPr/>
          <p:nvPr/>
        </p:nvSpPr>
        <p:spPr>
          <a:xfrm>
            <a:off x="0" y="0"/>
            <a:ext cx="14630400" cy="8229600"/>
          </a:xfrm>
          <a:prstGeom prst="rect">
            <a:avLst/>
          </a:prstGeom>
          <a:solidFill>
            <a:srgbClr val="1233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sp>
      <p:sp>
        <p:nvSpPr>
          <p:cNvPr id="3" name="Shape 1"/>
          <p:cNvSpPr/>
          <p:nvPr/>
        </p:nvSpPr>
        <p:spPr>
          <a:xfrm>
            <a:off x="0" y="0"/>
            <a:ext cx="14630400" cy="8229600"/>
          </a:xfrm>
          <a:prstGeom prst="rect">
            <a:avLst/>
          </a:prstGeom>
          <a:solidFill>
            <a:srgbClr val="1233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sp>
      <p:sp>
        <p:nvSpPr>
          <p:cNvPr id="3" name="Shape 1"/>
          <p:cNvSpPr/>
          <p:nvPr/>
        </p:nvSpPr>
        <p:spPr>
          <a:xfrm>
            <a:off x="0" y="0"/>
            <a:ext cx="14630400" cy="8229600"/>
          </a:xfrm>
          <a:prstGeom prst="rect">
            <a:avLst/>
          </a:prstGeom>
          <a:solidFill>
            <a:srgbClr val="1233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sp>
      <p:sp>
        <p:nvSpPr>
          <p:cNvPr id="3" name="Shape 1"/>
          <p:cNvSpPr/>
          <p:nvPr/>
        </p:nvSpPr>
        <p:spPr>
          <a:xfrm>
            <a:off x="0" y="0"/>
            <a:ext cx="14630400" cy="8229600"/>
          </a:xfrm>
          <a:prstGeom prst="rect">
            <a:avLst/>
          </a:prstGeom>
          <a:solidFill>
            <a:srgbClr val="1233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sp>
      <p:sp>
        <p:nvSpPr>
          <p:cNvPr id="3" name="Shape 1"/>
          <p:cNvSpPr/>
          <p:nvPr/>
        </p:nvSpPr>
        <p:spPr>
          <a:xfrm>
            <a:off x="0" y="0"/>
            <a:ext cx="14630400" cy="8229600"/>
          </a:xfrm>
          <a:prstGeom prst="rect">
            <a:avLst/>
          </a:prstGeom>
          <a:solidFill>
            <a:srgbClr val="1233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sp>
      <p:sp>
        <p:nvSpPr>
          <p:cNvPr id="3" name="Shape 1"/>
          <p:cNvSpPr/>
          <p:nvPr/>
        </p:nvSpPr>
        <p:spPr>
          <a:xfrm>
            <a:off x="0" y="0"/>
            <a:ext cx="14630400" cy="8229600"/>
          </a:xfrm>
          <a:prstGeom prst="rect">
            <a:avLst/>
          </a:prstGeom>
          <a:solidFill>
            <a:srgbClr val="1233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15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sp>
      <p:sp>
        <p:nvSpPr>
          <p:cNvPr id="3" name="Shape 1"/>
          <p:cNvSpPr/>
          <p:nvPr/>
        </p:nvSpPr>
        <p:spPr>
          <a:xfrm>
            <a:off x="0" y="0"/>
            <a:ext cx="14630400" cy="8229600"/>
          </a:xfrm>
          <a:prstGeom prst="rect">
            <a:avLst/>
          </a:prstGeom>
          <a:solidFill>
            <a:srgbClr val="1233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sp>
      <p:sp>
        <p:nvSpPr>
          <p:cNvPr id="3" name="Shape 1"/>
          <p:cNvSpPr/>
          <p:nvPr/>
        </p:nvSpPr>
        <p:spPr>
          <a:xfrm>
            <a:off x="0" y="0"/>
            <a:ext cx="14630400" cy="8229600"/>
          </a:xfrm>
          <a:prstGeom prst="rect">
            <a:avLst/>
          </a:prstGeom>
          <a:solidFill>
            <a:srgbClr val="1233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sp>
      <p:sp>
        <p:nvSpPr>
          <p:cNvPr id="3" name="Shape 1"/>
          <p:cNvSpPr/>
          <p:nvPr/>
        </p:nvSpPr>
        <p:spPr>
          <a:xfrm>
            <a:off x="0" y="0"/>
            <a:ext cx="14630400" cy="8229600"/>
          </a:xfrm>
          <a:prstGeom prst="rect">
            <a:avLst/>
          </a:prstGeom>
          <a:solidFill>
            <a:srgbClr val="1233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sp>
      <p:sp>
        <p:nvSpPr>
          <p:cNvPr id="3" name="Shape 1"/>
          <p:cNvSpPr/>
          <p:nvPr/>
        </p:nvSpPr>
        <p:spPr>
          <a:xfrm>
            <a:off x="0" y="0"/>
            <a:ext cx="14630400" cy="8229600"/>
          </a:xfrm>
          <a:prstGeom prst="rect">
            <a:avLst/>
          </a:prstGeom>
          <a:solidFill>
            <a:srgbClr val="1233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sp>
      <p:sp>
        <p:nvSpPr>
          <p:cNvPr id="3" name="Shape 1"/>
          <p:cNvSpPr/>
          <p:nvPr/>
        </p:nvSpPr>
        <p:spPr>
          <a:xfrm>
            <a:off x="0" y="0"/>
            <a:ext cx="14630400" cy="8229600"/>
          </a:xfrm>
          <a:prstGeom prst="rect">
            <a:avLst/>
          </a:prstGeom>
          <a:solidFill>
            <a:srgbClr val="1233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sp>
      <p:sp>
        <p:nvSpPr>
          <p:cNvPr id="3" name="Shape 1"/>
          <p:cNvSpPr/>
          <p:nvPr/>
        </p:nvSpPr>
        <p:spPr>
          <a:xfrm>
            <a:off x="0" y="0"/>
            <a:ext cx="14630400" cy="8229600"/>
          </a:xfrm>
          <a:prstGeom prst="rect">
            <a:avLst/>
          </a:prstGeom>
          <a:solidFill>
            <a:srgbClr val="1233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sp>
      <p:sp>
        <p:nvSpPr>
          <p:cNvPr id="3" name="Shape 1"/>
          <p:cNvSpPr/>
          <p:nvPr/>
        </p:nvSpPr>
        <p:spPr>
          <a:xfrm>
            <a:off x="0" y="0"/>
            <a:ext cx="14630400" cy="8229600"/>
          </a:xfrm>
          <a:prstGeom prst="rect">
            <a:avLst/>
          </a:prstGeom>
          <a:solidFill>
            <a:srgbClr val="1233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sp>
      <p:sp>
        <p:nvSpPr>
          <p:cNvPr id="3" name="Shape 1"/>
          <p:cNvSpPr/>
          <p:nvPr/>
        </p:nvSpPr>
        <p:spPr>
          <a:xfrm>
            <a:off x="0" y="0"/>
            <a:ext cx="14630400" cy="8229600"/>
          </a:xfrm>
          <a:prstGeom prst="rect">
            <a:avLst/>
          </a:prstGeom>
          <a:solidFill>
            <a:srgbClr val="1233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sp>
      <p:sp>
        <p:nvSpPr>
          <p:cNvPr id="3" name="Shape 1"/>
          <p:cNvSpPr/>
          <p:nvPr/>
        </p:nvSpPr>
        <p:spPr>
          <a:xfrm>
            <a:off x="0" y="0"/>
            <a:ext cx="14630400" cy="8229600"/>
          </a:xfrm>
          <a:prstGeom prst="rect">
            <a:avLst/>
          </a:prstGeom>
          <a:solidFill>
            <a:srgbClr val="1233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slide" Target="slide20.xml"/><Relationship Id="rId2" Type="http://schemas.openxmlformats.org/officeDocument/2006/relationships/notesSlide" Target="../notesSlides/notesSlide10.xml"/><Relationship Id="rId1" Type="http://schemas.openxmlformats.org/officeDocument/2006/relationships/slideLayout" Target="../slideLayouts/slideLayout11.xml"/><Relationship Id="rId4" Type="http://schemas.openxmlformats.org/officeDocument/2006/relationships/slide" Target="slide11.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0.png"/><Relationship Id="rId1" Type="http://schemas.openxmlformats.org/officeDocument/2006/relationships/slideLayout" Target="../slideLayouts/slideLayout1.xml"/><Relationship Id="rId5" Type="http://schemas.openxmlformats.org/officeDocument/2006/relationships/audio" Target="../media/audio1.wav"/><Relationship Id="rId4" Type="http://schemas.openxmlformats.org/officeDocument/2006/relationships/image" Target="../media/image23.svg"/></Relationships>
</file>

<file path=ppt/slides/_rels/slide12.xml.rels><?xml version="1.0" encoding="UTF-8" standalone="yes"?>
<Relationships xmlns="http://schemas.openxmlformats.org/package/2006/relationships"><Relationship Id="rId3" Type="http://schemas.openxmlformats.org/officeDocument/2006/relationships/slide" Target="slide20.xml"/><Relationship Id="rId2" Type="http://schemas.openxmlformats.org/officeDocument/2006/relationships/notesSlide" Target="../notesSlides/notesSlide11.xml"/><Relationship Id="rId1" Type="http://schemas.openxmlformats.org/officeDocument/2006/relationships/slideLayout" Target="../slideLayouts/slideLayout12.xml"/><Relationship Id="rId4" Type="http://schemas.openxmlformats.org/officeDocument/2006/relationships/slide" Target="slide13.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0.png"/><Relationship Id="rId1" Type="http://schemas.openxmlformats.org/officeDocument/2006/relationships/slideLayout" Target="../slideLayouts/slideLayout1.xml"/><Relationship Id="rId5" Type="http://schemas.openxmlformats.org/officeDocument/2006/relationships/audio" Target="../media/audio1.wav"/><Relationship Id="rId4" Type="http://schemas.openxmlformats.org/officeDocument/2006/relationships/image" Target="../media/image23.svg"/></Relationships>
</file>

<file path=ppt/slides/_rels/slide14.xml.rels><?xml version="1.0" encoding="UTF-8" standalone="yes"?>
<Relationships xmlns="http://schemas.openxmlformats.org/package/2006/relationships"><Relationship Id="rId3" Type="http://schemas.openxmlformats.org/officeDocument/2006/relationships/slide" Target="slide20.xml"/><Relationship Id="rId2" Type="http://schemas.openxmlformats.org/officeDocument/2006/relationships/notesSlide" Target="../notesSlides/notesSlide12.xml"/><Relationship Id="rId1" Type="http://schemas.openxmlformats.org/officeDocument/2006/relationships/slideLayout" Target="../slideLayouts/slideLayout13.xml"/><Relationship Id="rId4" Type="http://schemas.openxmlformats.org/officeDocument/2006/relationships/slide" Target="slide15.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0.png"/><Relationship Id="rId1" Type="http://schemas.openxmlformats.org/officeDocument/2006/relationships/slideLayout" Target="../slideLayouts/slideLayout1.xml"/><Relationship Id="rId5" Type="http://schemas.openxmlformats.org/officeDocument/2006/relationships/audio" Target="../media/audio1.wav"/><Relationship Id="rId4" Type="http://schemas.openxmlformats.org/officeDocument/2006/relationships/image" Target="../media/image23.svg"/></Relationships>
</file>

<file path=ppt/slides/_rels/slide16.xml.rels><?xml version="1.0" encoding="UTF-8" standalone="yes"?>
<Relationships xmlns="http://schemas.openxmlformats.org/package/2006/relationships"><Relationship Id="rId3" Type="http://schemas.openxmlformats.org/officeDocument/2006/relationships/slide" Target="slide20.xml"/><Relationship Id="rId2" Type="http://schemas.openxmlformats.org/officeDocument/2006/relationships/notesSlide" Target="../notesSlides/notesSlide13.xml"/><Relationship Id="rId1" Type="http://schemas.openxmlformats.org/officeDocument/2006/relationships/slideLayout" Target="../slideLayouts/slideLayout14.xml"/><Relationship Id="rId4" Type="http://schemas.openxmlformats.org/officeDocument/2006/relationships/slide" Target="slide17.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0.png"/><Relationship Id="rId1" Type="http://schemas.openxmlformats.org/officeDocument/2006/relationships/slideLayout" Target="../slideLayouts/slideLayout1.xml"/><Relationship Id="rId5" Type="http://schemas.openxmlformats.org/officeDocument/2006/relationships/audio" Target="../media/audio1.wav"/><Relationship Id="rId4" Type="http://schemas.openxmlformats.org/officeDocument/2006/relationships/image" Target="../media/image23.svg"/></Relationships>
</file>

<file path=ppt/slides/_rels/slide18.xml.rels><?xml version="1.0" encoding="UTF-8" standalone="yes"?>
<Relationships xmlns="http://schemas.openxmlformats.org/package/2006/relationships"><Relationship Id="rId3" Type="http://schemas.openxmlformats.org/officeDocument/2006/relationships/slide" Target="slide20.xml"/><Relationship Id="rId2" Type="http://schemas.openxmlformats.org/officeDocument/2006/relationships/notesSlide" Target="../notesSlides/notesSlide14.xml"/><Relationship Id="rId1" Type="http://schemas.openxmlformats.org/officeDocument/2006/relationships/slideLayout" Target="../slideLayouts/slideLayout15.xml"/><Relationship Id="rId4" Type="http://schemas.openxmlformats.org/officeDocument/2006/relationships/slide" Target="slide19.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0.png"/><Relationship Id="rId1" Type="http://schemas.openxmlformats.org/officeDocument/2006/relationships/slideLayout" Target="../slideLayouts/slideLayout1.xml"/><Relationship Id="rId4" Type="http://schemas.openxmlformats.org/officeDocument/2006/relationships/image" Target="../media/image23.sv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0.png"/><Relationship Id="rId1" Type="http://schemas.openxmlformats.org/officeDocument/2006/relationships/slideLayout" Target="../slideLayouts/slideLayout1.xml"/><Relationship Id="rId4" Type="http://schemas.openxmlformats.org/officeDocument/2006/relationships/image" Target="../media/image25.sv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8.xml"/><Relationship Id="rId5" Type="http://schemas.openxmlformats.org/officeDocument/2006/relationships/image" Target="../media/image17.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9.xml"/><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10.xml"/><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pic>
        <p:nvPicPr>
          <p:cNvPr id="3" name="Image 1" descr="preencoded.png"/>
          <p:cNvPicPr>
            <a:picLocks noChangeAspect="1"/>
          </p:cNvPicPr>
          <p:nvPr/>
        </p:nvPicPr>
        <p:blipFill>
          <a:blip r:embed="rId4"/>
          <a:stretch>
            <a:fillRect/>
          </a:stretch>
        </p:blipFill>
        <p:spPr>
          <a:xfrm>
            <a:off x="9443204" y="1670804"/>
            <a:ext cx="4887992" cy="4887992"/>
          </a:xfrm>
          <a:prstGeom prst="rect">
            <a:avLst/>
          </a:prstGeom>
        </p:spPr>
      </p:pic>
      <p:sp>
        <p:nvSpPr>
          <p:cNvPr id="4" name="Text 0"/>
          <p:cNvSpPr/>
          <p:nvPr/>
        </p:nvSpPr>
        <p:spPr>
          <a:xfrm>
            <a:off x="837724" y="1381006"/>
            <a:ext cx="7224355" cy="704017"/>
          </a:xfrm>
          <a:prstGeom prst="rect">
            <a:avLst/>
          </a:prstGeom>
          <a:noFill/>
          <a:ln/>
        </p:spPr>
        <p:txBody>
          <a:bodyPr wrap="none" lIns="0" tIns="0" rIns="0" bIns="0" rtlCol="0" anchor="t"/>
          <a:lstStyle/>
          <a:p>
            <a:pPr marL="0" indent="0" algn="l">
              <a:lnSpc>
                <a:spcPts val="5500"/>
              </a:lnSpc>
              <a:buNone/>
            </a:pPr>
            <a:r>
              <a:rPr lang="en-US" sz="4400" dirty="0">
                <a:solidFill>
                  <a:srgbClr val="FFD9BE"/>
                </a:solidFill>
                <a:latin typeface="Quattrocento" pitchFamily="34" charset="0"/>
                <a:ea typeface="Quattrocento" pitchFamily="34" charset="-122"/>
                <a:cs typeface="Quattrocento" pitchFamily="34" charset="-120"/>
              </a:rPr>
              <a:t>Phishing Awareness Training</a:t>
            </a:r>
            <a:endParaRPr lang="en-US" sz="4400" dirty="0"/>
          </a:p>
        </p:txBody>
      </p:sp>
      <p:sp>
        <p:nvSpPr>
          <p:cNvPr id="5" name="Text 1"/>
          <p:cNvSpPr/>
          <p:nvPr/>
        </p:nvSpPr>
        <p:spPr>
          <a:xfrm>
            <a:off x="837724" y="2443996"/>
            <a:ext cx="7468553" cy="383024"/>
          </a:xfrm>
          <a:prstGeom prst="rect">
            <a:avLst/>
          </a:prstGeom>
          <a:noFill/>
          <a:ln/>
        </p:spPr>
        <p:txBody>
          <a:bodyPr wrap="none" lIns="0" tIns="0" rIns="0" bIns="0" rtlCol="0" anchor="t"/>
          <a:lstStyle/>
          <a:p>
            <a:pPr marL="0" indent="0" algn="l">
              <a:lnSpc>
                <a:spcPts val="3000"/>
              </a:lnSpc>
              <a:buNone/>
            </a:pPr>
            <a:r>
              <a:rPr lang="en-US" sz="1850" dirty="0">
                <a:solidFill>
                  <a:srgbClr val="F9EEE7"/>
                </a:solidFill>
                <a:latin typeface="Quattrocento" pitchFamily="34" charset="0"/>
                <a:ea typeface="Quattrocento" pitchFamily="34" charset="-122"/>
                <a:cs typeface="Quattrocento" pitchFamily="34" charset="-120"/>
              </a:rPr>
              <a:t>Understanding, Identifying &amp; Preventing Phishing Attacks</a:t>
            </a:r>
            <a:endParaRPr lang="en-US" sz="1850" dirty="0"/>
          </a:p>
        </p:txBody>
      </p:sp>
      <p:sp>
        <p:nvSpPr>
          <p:cNvPr id="6" name="Text 2"/>
          <p:cNvSpPr/>
          <p:nvPr/>
        </p:nvSpPr>
        <p:spPr>
          <a:xfrm>
            <a:off x="837724" y="3096220"/>
            <a:ext cx="7468553" cy="3064193"/>
          </a:xfrm>
          <a:prstGeom prst="rect">
            <a:avLst/>
          </a:prstGeom>
          <a:noFill/>
          <a:ln/>
        </p:spPr>
        <p:txBody>
          <a:bodyPr wrap="square" lIns="0" tIns="0" rIns="0" bIns="0" rtlCol="0" anchor="t"/>
          <a:lstStyle/>
          <a:p>
            <a:pPr marL="0" indent="0" algn="l">
              <a:lnSpc>
                <a:spcPts val="3000"/>
              </a:lnSpc>
              <a:buNone/>
            </a:pPr>
            <a:r>
              <a:rPr lang="en-US" sz="1850" dirty="0">
                <a:solidFill>
                  <a:srgbClr val="F9EEE7"/>
                </a:solidFill>
                <a:latin typeface="Quattrocento" pitchFamily="34" charset="0"/>
                <a:ea typeface="Quattrocento" pitchFamily="34" charset="-122"/>
                <a:cs typeface="Quattrocento" pitchFamily="34" charset="-120"/>
              </a:rPr>
              <a:t>This training session is designed to equip employees with the knowledge to recognize phishing attempts, understand different types of attacks, and implement effective prevention techniques. Phishing remains one of the most prevalent cybersecurity threats, exploiting human behavior to access sensitive information. With increasing sophistication in attacks, awareness and proactive measures are essential to protect both personal and organizational data.</a:t>
            </a:r>
            <a:endParaRPr lang="en-US" sz="1850" dirty="0"/>
          </a:p>
        </p:txBody>
      </p:sp>
      <p:sp>
        <p:nvSpPr>
          <p:cNvPr id="7" name="Shape 3"/>
          <p:cNvSpPr/>
          <p:nvPr/>
        </p:nvSpPr>
        <p:spPr>
          <a:xfrm>
            <a:off x="837724" y="6447473"/>
            <a:ext cx="382905" cy="382905"/>
          </a:xfrm>
          <a:prstGeom prst="roundRect">
            <a:avLst>
              <a:gd name="adj" fmla="val 23878209"/>
            </a:avLst>
          </a:prstGeom>
          <a:noFill/>
          <a:ln w="7620">
            <a:solidFill>
              <a:srgbClr val="4D4D51"/>
            </a:solidFill>
            <a:prstDash val="solid"/>
          </a:ln>
        </p:spPr>
      </p:sp>
      <p:pic>
        <p:nvPicPr>
          <p:cNvPr id="8" name="Image 2" descr="preencoded.png"/>
          <p:cNvPicPr>
            <a:picLocks noChangeAspect="1"/>
          </p:cNvPicPr>
          <p:nvPr/>
        </p:nvPicPr>
        <p:blipFill>
          <a:blip r:embed="rId5"/>
          <a:stretch>
            <a:fillRect/>
          </a:stretch>
        </p:blipFill>
        <p:spPr>
          <a:xfrm>
            <a:off x="845344" y="6455093"/>
            <a:ext cx="367665" cy="367665"/>
          </a:xfrm>
          <a:prstGeom prst="rect">
            <a:avLst/>
          </a:prstGeom>
        </p:spPr>
      </p:pic>
      <p:sp>
        <p:nvSpPr>
          <p:cNvPr id="9" name="Text 4"/>
          <p:cNvSpPr/>
          <p:nvPr/>
        </p:nvSpPr>
        <p:spPr>
          <a:xfrm>
            <a:off x="1340287" y="6429613"/>
            <a:ext cx="2481263" cy="418862"/>
          </a:xfrm>
          <a:prstGeom prst="rect">
            <a:avLst/>
          </a:prstGeom>
          <a:noFill/>
          <a:ln/>
        </p:spPr>
        <p:txBody>
          <a:bodyPr wrap="none" lIns="0" tIns="0" rIns="0" bIns="0" rtlCol="0" anchor="t"/>
          <a:lstStyle/>
          <a:p>
            <a:pPr marL="0" indent="0" algn="l">
              <a:lnSpc>
                <a:spcPts val="3250"/>
              </a:lnSpc>
              <a:buNone/>
            </a:pPr>
            <a:r>
              <a:rPr lang="en-US" sz="2350" b="1" dirty="0">
                <a:solidFill>
                  <a:srgbClr val="F9EEE7"/>
                </a:solidFill>
                <a:latin typeface="Quattrocento Bold" pitchFamily="34" charset="0"/>
                <a:ea typeface="Quattrocento Bold" pitchFamily="34" charset="-122"/>
                <a:cs typeface="Quattrocento Bold" pitchFamily="34" charset="-120"/>
              </a:rPr>
              <a:t>by Ayesha Yousufi</a:t>
            </a:r>
            <a:endParaRPr lang="en-US" sz="23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837724" y="2185273"/>
            <a:ext cx="9208175" cy="422315"/>
          </a:xfrm>
          <a:prstGeom prst="rect">
            <a:avLst/>
          </a:prstGeom>
          <a:noFill/>
          <a:ln/>
        </p:spPr>
        <p:txBody>
          <a:bodyPr wrap="none" lIns="0" tIns="0" rIns="0" bIns="0" rtlCol="0" anchor="t"/>
          <a:lstStyle/>
          <a:p>
            <a:pPr marL="0" indent="0" algn="l">
              <a:lnSpc>
                <a:spcPts val="3300"/>
              </a:lnSpc>
              <a:buNone/>
            </a:pPr>
            <a:r>
              <a:rPr lang="en-US" sz="2650" dirty="0">
                <a:solidFill>
                  <a:srgbClr val="FFD9BE"/>
                </a:solidFill>
                <a:latin typeface="Quattrocento" pitchFamily="34" charset="0"/>
                <a:ea typeface="Quattrocento" pitchFamily="34" charset="-122"/>
                <a:cs typeface="Quattrocento" pitchFamily="34" charset="-120"/>
              </a:rPr>
              <a:t>Quiz Q1: Which of the following is a sign of a phishing email?</a:t>
            </a:r>
            <a:endParaRPr lang="en-US" sz="2650" dirty="0"/>
          </a:p>
        </p:txBody>
      </p:sp>
      <p:sp>
        <p:nvSpPr>
          <p:cNvPr id="3" name="Text 1"/>
          <p:cNvSpPr/>
          <p:nvPr/>
        </p:nvSpPr>
        <p:spPr>
          <a:xfrm>
            <a:off x="837724" y="3086338"/>
            <a:ext cx="12954952" cy="1532096"/>
          </a:xfrm>
          <a:prstGeom prst="rect">
            <a:avLst/>
          </a:prstGeom>
          <a:noFill/>
          <a:ln/>
        </p:spPr>
        <p:txBody>
          <a:bodyPr wrap="square" lIns="0" tIns="0" rIns="0" bIns="0" rtlCol="0" anchor="t"/>
          <a:lstStyle/>
          <a:p>
            <a:pPr marL="342900" indent="-342900" algn="l">
              <a:lnSpc>
                <a:spcPts val="3000"/>
              </a:lnSpc>
              <a:buSzPct val="100000"/>
              <a:buFont typeface="+mj-lt"/>
              <a:buAutoNum type="arabicPeriod"/>
            </a:pPr>
            <a:r>
              <a:rPr lang="en-US" sz="1850" dirty="0">
                <a:solidFill>
                  <a:srgbClr val="F9EEE7"/>
                </a:solidFill>
                <a:latin typeface="Quattrocento" pitchFamily="34" charset="0"/>
                <a:ea typeface="Quattrocento" pitchFamily="34" charset="-122"/>
                <a:cs typeface="Quattrocento" pitchFamily="34" charset="-120"/>
                <a:hlinkClick r:id="rId3" action="ppaction://hlinksldjump"/>
              </a:rPr>
              <a:t>A. The sender's email matches your contacts
B. The message has perfect grammar and no links</a:t>
            </a:r>
            <a:r>
              <a:rPr lang="en-US" sz="1850" dirty="0">
                <a:solidFill>
                  <a:srgbClr val="F9EEE7"/>
                </a:solidFill>
                <a:latin typeface="Quattrocento" pitchFamily="34" charset="0"/>
                <a:ea typeface="Quattrocento" pitchFamily="34" charset="-122"/>
                <a:cs typeface="Quattrocento" pitchFamily="34" charset="-120"/>
              </a:rPr>
              <a:t>
</a:t>
            </a:r>
            <a:r>
              <a:rPr lang="en-US" sz="1850" dirty="0">
                <a:solidFill>
                  <a:srgbClr val="F9EEE7"/>
                </a:solidFill>
                <a:latin typeface="Quattrocento" pitchFamily="34" charset="0"/>
                <a:ea typeface="Quattrocento" pitchFamily="34" charset="-122"/>
                <a:cs typeface="Quattrocento" pitchFamily="34" charset="-120"/>
                <a:hlinkClick r:id="rId4" action="ppaction://hlinksldjump"/>
              </a:rPr>
              <a:t>C. It contains a sense of urgency and suspicious links</a:t>
            </a:r>
            <a:r>
              <a:rPr lang="en-US" sz="1850" dirty="0">
                <a:solidFill>
                  <a:srgbClr val="F9EEE7"/>
                </a:solidFill>
                <a:latin typeface="Quattrocento" pitchFamily="34" charset="0"/>
                <a:ea typeface="Quattrocento" pitchFamily="34" charset="-122"/>
                <a:cs typeface="Quattrocento" pitchFamily="34" charset="-120"/>
              </a:rPr>
              <a:t>
</a:t>
            </a:r>
            <a:r>
              <a:rPr lang="en-US" sz="1850" dirty="0">
                <a:solidFill>
                  <a:srgbClr val="F9EEE7"/>
                </a:solidFill>
                <a:latin typeface="Quattrocento" pitchFamily="34" charset="0"/>
                <a:ea typeface="Quattrocento" pitchFamily="34" charset="-122"/>
                <a:cs typeface="Quattrocento" pitchFamily="34" charset="-120"/>
                <a:hlinkClick r:id="rId3" action="ppaction://hlinksldjump"/>
              </a:rPr>
              <a:t>D. It was sent by your teacher about class timing</a:t>
            </a:r>
            <a:endParaRPr lang="en-US" sz="1850" dirty="0"/>
          </a:p>
        </p:txBody>
      </p:sp>
      <p:sp>
        <p:nvSpPr>
          <p:cNvPr id="4" name="Text 2"/>
          <p:cNvSpPr/>
          <p:nvPr/>
        </p:nvSpPr>
        <p:spPr>
          <a:xfrm>
            <a:off x="837724" y="4887635"/>
            <a:ext cx="12954952" cy="1156692"/>
          </a:xfrm>
          <a:prstGeom prst="rect">
            <a:avLst/>
          </a:prstGeom>
          <a:noFill/>
          <a:ln/>
        </p:spPr>
        <p:txBody>
          <a:bodyPr wrap="square" lIns="0" tIns="0" rIns="0" bIns="0" rtlCol="0" anchor="t"/>
          <a:lstStyle/>
          <a:p>
            <a:pPr marL="0" indent="0" algn="l">
              <a:lnSpc>
                <a:spcPts val="3000"/>
              </a:lnSpc>
              <a:buNone/>
            </a:pPr>
            <a:r>
              <a:rPr lang="en-US" sz="1850" dirty="0">
                <a:solidFill>
                  <a:srgbClr val="000000"/>
                </a:solidFill>
                <a:latin typeface="Quattrocento" pitchFamily="34" charset="0"/>
                <a:ea typeface="Quattrocento" pitchFamily="34" charset="-122"/>
                <a:cs typeface="Quattrocento" pitchFamily="34" charset="-120"/>
              </a:rPr>
              <a:t>🧠</a:t>
            </a:r>
            <a:r>
              <a:rPr lang="en-US" sz="1850" b="1" dirty="0">
                <a:solidFill>
                  <a:srgbClr val="F9EEE7"/>
                </a:solidFill>
                <a:latin typeface="Quattrocento" pitchFamily="34" charset="0"/>
                <a:ea typeface="Quattrocento" pitchFamily="34" charset="-122"/>
                <a:cs typeface="Quattrocento" pitchFamily="34" charset="-120"/>
              </a:rPr>
              <a:t> Test Your Knowledge:</a:t>
            </a:r>
            <a:r>
              <a:rPr lang="en-US" sz="1850" dirty="0">
                <a:solidFill>
                  <a:srgbClr val="F9EEE7"/>
                </a:solidFill>
                <a:latin typeface="Quattrocento" pitchFamily="34" charset="0"/>
                <a:ea typeface="Quattrocento" pitchFamily="34" charset="-122"/>
                <a:cs typeface="Quattrocento" pitchFamily="34" charset="-120"/>
              </a:rPr>
              <a:t>
Phishing emails often wear a mask of urgency and familiarity. Recognizing their signs—before you click—is your first shield in cybersecurity.</a:t>
            </a:r>
            <a:endParaRPr lang="en-US" sz="18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F02AD1-C08D-4B43-5679-03A2CFAE788C}"/>
            </a:ext>
          </a:extLst>
        </p:cNvPr>
        <p:cNvGrpSpPr/>
        <p:nvPr/>
      </p:nvGrpSpPr>
      <p:grpSpPr>
        <a:xfrm>
          <a:off x="0" y="0"/>
          <a:ext cx="0" cy="0"/>
          <a:chOff x="0" y="0"/>
          <a:chExt cx="0" cy="0"/>
        </a:xfrm>
      </p:grpSpPr>
      <p:grpSp>
        <p:nvGrpSpPr>
          <p:cNvPr id="10" name="Group 9">
            <a:extLst>
              <a:ext uri="{FF2B5EF4-FFF2-40B4-BE49-F238E27FC236}">
                <a16:creationId xmlns:a16="http://schemas.microsoft.com/office/drawing/2014/main" id="{FA16B481-CFA5-2562-6194-04C830A9FB33}"/>
              </a:ext>
            </a:extLst>
          </p:cNvPr>
          <p:cNvGrpSpPr/>
          <p:nvPr/>
        </p:nvGrpSpPr>
        <p:grpSpPr>
          <a:xfrm>
            <a:off x="-584201" y="-936599"/>
            <a:ext cx="15798802" cy="9821332"/>
            <a:chOff x="-444501" y="-973666"/>
            <a:chExt cx="15798802" cy="9821332"/>
          </a:xfrm>
        </p:grpSpPr>
        <p:pic>
          <p:nvPicPr>
            <p:cNvPr id="3" name="Image 0" descr="preencoded.png">
              <a:extLst>
                <a:ext uri="{FF2B5EF4-FFF2-40B4-BE49-F238E27FC236}">
                  <a16:creationId xmlns:a16="http://schemas.microsoft.com/office/drawing/2014/main" id="{0855241A-38DB-E958-A9AD-4B22FFBB2080}"/>
                </a:ext>
              </a:extLst>
            </p:cNvPr>
            <p:cNvPicPr>
              <a:picLocks noChangeAspect="1"/>
            </p:cNvPicPr>
            <p:nvPr/>
          </p:nvPicPr>
          <p:blipFill>
            <a:blip r:embed="rId2"/>
            <a:stretch>
              <a:fillRect/>
            </a:stretch>
          </p:blipFill>
          <p:spPr>
            <a:xfrm rot="16200000">
              <a:off x="2544234" y="-3962401"/>
              <a:ext cx="9821332" cy="15798802"/>
            </a:xfrm>
            <a:prstGeom prst="rect">
              <a:avLst/>
            </a:prstGeom>
          </p:spPr>
        </p:pic>
        <p:sp>
          <p:nvSpPr>
            <p:cNvPr id="7" name="TextBox 6">
              <a:extLst>
                <a:ext uri="{FF2B5EF4-FFF2-40B4-BE49-F238E27FC236}">
                  <a16:creationId xmlns:a16="http://schemas.microsoft.com/office/drawing/2014/main" id="{ECE24FBC-F24B-80A2-A848-80D65C54AE99}"/>
                </a:ext>
              </a:extLst>
            </p:cNvPr>
            <p:cNvSpPr txBox="1"/>
            <p:nvPr/>
          </p:nvSpPr>
          <p:spPr>
            <a:xfrm>
              <a:off x="3168650" y="1281667"/>
              <a:ext cx="9074150" cy="1200329"/>
            </a:xfrm>
            <a:prstGeom prst="rect">
              <a:avLst/>
            </a:prstGeom>
            <a:noFill/>
          </p:spPr>
          <p:txBody>
            <a:bodyPr wrap="square">
              <a:spAutoFit/>
            </a:bodyPr>
            <a:lstStyle/>
            <a:p>
              <a:r>
                <a:rPr lang="en-US" sz="1800" dirty="0">
                  <a:solidFill>
                    <a:srgbClr val="FFD9BE"/>
                  </a:solidFill>
                  <a:latin typeface="Quattrocento" pitchFamily="34" charset="0"/>
                  <a:ea typeface="Quattrocento" pitchFamily="34" charset="-122"/>
                  <a:cs typeface="Quattrocento" pitchFamily="34" charset="-120"/>
                </a:rPr>
                <a:t> </a:t>
              </a:r>
              <a:r>
                <a:rPr lang="en-US" sz="7200" b="1" dirty="0">
                  <a:solidFill>
                    <a:srgbClr val="FFD9BE"/>
                  </a:solidFill>
                  <a:latin typeface="Quattrocento" pitchFamily="34" charset="0"/>
                  <a:ea typeface="Quattrocento" pitchFamily="34" charset="-122"/>
                  <a:cs typeface="Quattrocento" pitchFamily="34" charset="-120"/>
                </a:rPr>
                <a:t>CORRECT ANSWER </a:t>
              </a:r>
              <a:endParaRPr lang="en-US" b="1" dirty="0"/>
            </a:p>
          </p:txBody>
        </p:sp>
        <p:pic>
          <p:nvPicPr>
            <p:cNvPr id="9" name="Graphic 8" descr="Checkmark">
              <a:extLst>
                <a:ext uri="{FF2B5EF4-FFF2-40B4-BE49-F238E27FC236}">
                  <a16:creationId xmlns:a16="http://schemas.microsoft.com/office/drawing/2014/main" id="{141ABF41-789C-3D83-8D82-7D7D14F938A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784850" y="2454274"/>
              <a:ext cx="2965450" cy="2965450"/>
            </a:xfrm>
            <a:prstGeom prst="rect">
              <a:avLst/>
            </a:prstGeom>
            <a:effectLst>
              <a:innerShdw blurRad="63500" dist="50800" dir="18900000">
                <a:prstClr val="black">
                  <a:alpha val="50000"/>
                </a:prstClr>
              </a:innerShdw>
            </a:effectLst>
          </p:spPr>
        </p:pic>
      </p:grpSp>
      <p:sp>
        <p:nvSpPr>
          <p:cNvPr id="11" name="TextBox 10">
            <a:extLst>
              <a:ext uri="{FF2B5EF4-FFF2-40B4-BE49-F238E27FC236}">
                <a16:creationId xmlns:a16="http://schemas.microsoft.com/office/drawing/2014/main" id="{87466F17-C4F6-06F3-008E-11648EF863EB}"/>
              </a:ext>
            </a:extLst>
          </p:cNvPr>
          <p:cNvSpPr txBox="1"/>
          <p:nvPr/>
        </p:nvSpPr>
        <p:spPr>
          <a:xfrm>
            <a:off x="4813300" y="7302500"/>
            <a:ext cx="4114800" cy="523220"/>
          </a:xfrm>
          <a:prstGeom prst="rect">
            <a:avLst/>
          </a:prstGeom>
          <a:noFill/>
          <a:ln w="38100">
            <a:solidFill>
              <a:schemeClr val="accent2">
                <a:lumMod val="60000"/>
                <a:lumOff val="40000"/>
              </a:schemeClr>
            </a:solidFill>
          </a:ln>
        </p:spPr>
        <p:txBody>
          <a:bodyPr wrap="square" rtlCol="0">
            <a:spAutoFit/>
          </a:bodyPr>
          <a:lstStyle/>
          <a:p>
            <a:r>
              <a:rPr lang="en-US" sz="2800" b="1" dirty="0">
                <a:solidFill>
                  <a:schemeClr val="accent2">
                    <a:lumMod val="60000"/>
                    <a:lumOff val="40000"/>
                  </a:schemeClr>
                </a:solidFill>
                <a:hlinkClick r:id="" action="ppaction://hlinkshowjump?jump=nextslide">
                  <a:snd r:embed="rId5" name="applause.wav"/>
                </a:hlinkClick>
              </a:rPr>
              <a:t>MOVE TO NEXT QUESTION</a:t>
            </a:r>
            <a:endParaRPr lang="en-US" sz="2800" b="1" dirty="0">
              <a:solidFill>
                <a:schemeClr val="accent2">
                  <a:lumMod val="60000"/>
                  <a:lumOff val="40000"/>
                </a:schemeClr>
              </a:solidFill>
            </a:endParaRPr>
          </a:p>
        </p:txBody>
      </p:sp>
    </p:spTree>
    <p:extLst>
      <p:ext uri="{BB962C8B-B14F-4D97-AF65-F5344CB8AC3E}">
        <p14:creationId xmlns:p14="http://schemas.microsoft.com/office/powerpoint/2010/main" val="36801221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837724" y="2185273"/>
            <a:ext cx="5405080" cy="422315"/>
          </a:xfrm>
          <a:prstGeom prst="rect">
            <a:avLst/>
          </a:prstGeom>
          <a:noFill/>
          <a:ln/>
        </p:spPr>
        <p:txBody>
          <a:bodyPr wrap="none" lIns="0" tIns="0" rIns="0" bIns="0" rtlCol="0" anchor="t"/>
          <a:lstStyle/>
          <a:p>
            <a:pPr marL="0" indent="0" algn="l">
              <a:lnSpc>
                <a:spcPts val="3300"/>
              </a:lnSpc>
              <a:buNone/>
            </a:pPr>
            <a:r>
              <a:rPr lang="en-US" sz="2650" dirty="0">
                <a:solidFill>
                  <a:srgbClr val="FFD9BE"/>
                </a:solidFill>
                <a:latin typeface="Quattrocento" pitchFamily="34" charset="0"/>
                <a:ea typeface="Quattrocento" pitchFamily="34" charset="-122"/>
                <a:cs typeface="Quattrocento" pitchFamily="34" charset="-120"/>
              </a:rPr>
              <a:t>Quiz Q2: </a:t>
            </a:r>
            <a:r>
              <a:rPr lang="en-US" sz="2650" b="1" dirty="0">
                <a:solidFill>
                  <a:srgbClr val="FFD9BE"/>
                </a:solidFill>
                <a:latin typeface="Quattrocento" pitchFamily="34" charset="0"/>
                <a:ea typeface="Quattrocento" pitchFamily="34" charset="-122"/>
                <a:cs typeface="Quattrocento" pitchFamily="34" charset="-120"/>
              </a:rPr>
              <a:t>What is “Spear Phishing”?</a:t>
            </a:r>
            <a:endParaRPr lang="en-US" sz="2650" dirty="0"/>
          </a:p>
        </p:txBody>
      </p:sp>
      <p:sp>
        <p:nvSpPr>
          <p:cNvPr id="3" name="Text 1"/>
          <p:cNvSpPr/>
          <p:nvPr/>
        </p:nvSpPr>
        <p:spPr>
          <a:xfrm>
            <a:off x="837724" y="3086338"/>
            <a:ext cx="12954952" cy="1532096"/>
          </a:xfrm>
          <a:prstGeom prst="rect">
            <a:avLst/>
          </a:prstGeom>
          <a:noFill/>
          <a:ln/>
        </p:spPr>
        <p:txBody>
          <a:bodyPr wrap="square" lIns="0" tIns="0" rIns="0" bIns="0" rtlCol="0" anchor="t"/>
          <a:lstStyle/>
          <a:p>
            <a:pPr marL="0" indent="0" algn="l">
              <a:lnSpc>
                <a:spcPts val="3000"/>
              </a:lnSpc>
              <a:buNone/>
            </a:pPr>
            <a:r>
              <a:rPr lang="en-US" sz="1850" dirty="0">
                <a:solidFill>
                  <a:srgbClr val="F9EEE7"/>
                </a:solidFill>
                <a:latin typeface="Quattrocento" pitchFamily="34" charset="0"/>
                <a:ea typeface="Quattrocento" pitchFamily="34" charset="-122"/>
                <a:cs typeface="Quattrocento" pitchFamily="34" charset="-120"/>
                <a:hlinkClick r:id="rId3" action="ppaction://hlinksldjump"/>
              </a:rPr>
              <a:t>A. A phishing attack sent to thousands of random users
B. A fake website that steals login info</a:t>
            </a:r>
            <a:r>
              <a:rPr lang="en-US" sz="1850" dirty="0">
                <a:solidFill>
                  <a:srgbClr val="F9EEE7"/>
                </a:solidFill>
                <a:latin typeface="Quattrocento" pitchFamily="34" charset="0"/>
                <a:ea typeface="Quattrocento" pitchFamily="34" charset="-122"/>
                <a:cs typeface="Quattrocento" pitchFamily="34" charset="-120"/>
              </a:rPr>
              <a:t>
</a:t>
            </a:r>
            <a:r>
              <a:rPr lang="en-US" sz="1850" b="1" dirty="0">
                <a:solidFill>
                  <a:srgbClr val="F9EEE7"/>
                </a:solidFill>
                <a:latin typeface="Quattrocento" pitchFamily="34" charset="0"/>
                <a:ea typeface="Quattrocento" pitchFamily="34" charset="-122"/>
                <a:cs typeface="Quattrocento" pitchFamily="34" charset="-120"/>
                <a:hlinkClick r:id="rId4" action="ppaction://hlinksldjump"/>
              </a:rPr>
              <a:t>C.</a:t>
            </a:r>
            <a:r>
              <a:rPr lang="en-US" sz="1850" dirty="0">
                <a:solidFill>
                  <a:srgbClr val="F9EEE7"/>
                </a:solidFill>
                <a:latin typeface="Quattrocento" pitchFamily="34" charset="0"/>
                <a:ea typeface="Quattrocento" pitchFamily="34" charset="-122"/>
                <a:cs typeface="Quattrocento" pitchFamily="34" charset="-120"/>
                <a:hlinkClick r:id="rId4" action="ppaction://hlinksldjump"/>
              </a:rPr>
              <a:t> A targeted phishing attack aimed at a specific individual</a:t>
            </a:r>
            <a:r>
              <a:rPr lang="en-US" sz="1850" dirty="0">
                <a:solidFill>
                  <a:srgbClr val="F9EEE7"/>
                </a:solidFill>
                <a:latin typeface="Quattrocento" pitchFamily="34" charset="0"/>
                <a:ea typeface="Quattrocento" pitchFamily="34" charset="-122"/>
                <a:cs typeface="Quattrocento" pitchFamily="34" charset="-120"/>
              </a:rPr>
              <a:t>
</a:t>
            </a:r>
            <a:r>
              <a:rPr lang="en-US" sz="1850" dirty="0">
                <a:solidFill>
                  <a:srgbClr val="F9EEE7"/>
                </a:solidFill>
                <a:latin typeface="Quattrocento" pitchFamily="34" charset="0"/>
                <a:ea typeface="Quattrocento" pitchFamily="34" charset="-122"/>
                <a:cs typeface="Quattrocento" pitchFamily="34" charset="-120"/>
                <a:hlinkClick r:id="rId3" action="ppaction://hlinksldjump"/>
              </a:rPr>
              <a:t>D. A method of stealing credit cards physically</a:t>
            </a:r>
            <a:endParaRPr lang="en-US" sz="1850" dirty="0"/>
          </a:p>
        </p:txBody>
      </p:sp>
      <p:sp>
        <p:nvSpPr>
          <p:cNvPr id="4" name="Text 2"/>
          <p:cNvSpPr/>
          <p:nvPr/>
        </p:nvSpPr>
        <p:spPr>
          <a:xfrm>
            <a:off x="837724" y="4887635"/>
            <a:ext cx="12954952" cy="1156692"/>
          </a:xfrm>
          <a:prstGeom prst="rect">
            <a:avLst/>
          </a:prstGeom>
          <a:noFill/>
          <a:ln/>
        </p:spPr>
        <p:txBody>
          <a:bodyPr wrap="square" lIns="0" tIns="0" rIns="0" bIns="0" rtlCol="0" anchor="t"/>
          <a:lstStyle/>
          <a:p>
            <a:pPr marL="0" indent="0" algn="l">
              <a:lnSpc>
                <a:spcPts val="3000"/>
              </a:lnSpc>
              <a:buNone/>
            </a:pPr>
            <a:r>
              <a:rPr lang="en-US" sz="1850" dirty="0">
                <a:solidFill>
                  <a:srgbClr val="000000"/>
                </a:solidFill>
                <a:latin typeface="Quattrocento" pitchFamily="34" charset="0"/>
                <a:ea typeface="Quattrocento" pitchFamily="34" charset="-122"/>
                <a:cs typeface="Quattrocento" pitchFamily="34" charset="-120"/>
              </a:rPr>
              <a:t>🧠</a:t>
            </a:r>
            <a:r>
              <a:rPr lang="en-US" sz="1850" b="1" dirty="0">
                <a:solidFill>
                  <a:srgbClr val="F9EEE7"/>
                </a:solidFill>
                <a:latin typeface="Quattrocento" pitchFamily="34" charset="0"/>
                <a:ea typeface="Quattrocento" pitchFamily="34" charset="-122"/>
                <a:cs typeface="Quattrocento" pitchFamily="34" charset="-120"/>
              </a:rPr>
              <a:t> Test Your Knowledge:</a:t>
            </a:r>
            <a:r>
              <a:rPr lang="en-US" sz="1850" dirty="0">
                <a:solidFill>
                  <a:srgbClr val="F9EEE7"/>
                </a:solidFill>
                <a:latin typeface="Quattrocento" pitchFamily="34" charset="0"/>
                <a:ea typeface="Quattrocento" pitchFamily="34" charset="-122"/>
                <a:cs typeface="Quattrocento" pitchFamily="34" charset="-120"/>
              </a:rPr>
              <a:t>
Not all phishing attacks are random. Some are designed specifically for you. Understanding targeted tactics like spear phishing helps you stay one step ahead.</a:t>
            </a:r>
            <a:endParaRPr lang="en-US" sz="185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68A705-EF78-8C69-053D-DEA3A74F3D4A}"/>
            </a:ext>
          </a:extLst>
        </p:cNvPr>
        <p:cNvGrpSpPr/>
        <p:nvPr/>
      </p:nvGrpSpPr>
      <p:grpSpPr>
        <a:xfrm>
          <a:off x="0" y="0"/>
          <a:ext cx="0" cy="0"/>
          <a:chOff x="0" y="0"/>
          <a:chExt cx="0" cy="0"/>
        </a:xfrm>
      </p:grpSpPr>
      <p:grpSp>
        <p:nvGrpSpPr>
          <p:cNvPr id="10" name="Group 9">
            <a:extLst>
              <a:ext uri="{FF2B5EF4-FFF2-40B4-BE49-F238E27FC236}">
                <a16:creationId xmlns:a16="http://schemas.microsoft.com/office/drawing/2014/main" id="{799E6A96-394E-45D5-61C7-FB0AC7FFAB90}"/>
              </a:ext>
            </a:extLst>
          </p:cNvPr>
          <p:cNvGrpSpPr/>
          <p:nvPr/>
        </p:nvGrpSpPr>
        <p:grpSpPr>
          <a:xfrm>
            <a:off x="-584201" y="-936599"/>
            <a:ext cx="15798802" cy="9821332"/>
            <a:chOff x="-444501" y="-973666"/>
            <a:chExt cx="15798802" cy="9821332"/>
          </a:xfrm>
        </p:grpSpPr>
        <p:pic>
          <p:nvPicPr>
            <p:cNvPr id="3" name="Image 0" descr="preencoded.png">
              <a:extLst>
                <a:ext uri="{FF2B5EF4-FFF2-40B4-BE49-F238E27FC236}">
                  <a16:creationId xmlns:a16="http://schemas.microsoft.com/office/drawing/2014/main" id="{025B8A9B-4CB0-148E-287E-223F74063F9E}"/>
                </a:ext>
              </a:extLst>
            </p:cNvPr>
            <p:cNvPicPr>
              <a:picLocks noChangeAspect="1"/>
            </p:cNvPicPr>
            <p:nvPr/>
          </p:nvPicPr>
          <p:blipFill>
            <a:blip r:embed="rId2"/>
            <a:stretch>
              <a:fillRect/>
            </a:stretch>
          </p:blipFill>
          <p:spPr>
            <a:xfrm rot="16200000">
              <a:off x="2544234" y="-3962401"/>
              <a:ext cx="9821332" cy="15798802"/>
            </a:xfrm>
            <a:prstGeom prst="rect">
              <a:avLst/>
            </a:prstGeom>
          </p:spPr>
        </p:pic>
        <p:sp>
          <p:nvSpPr>
            <p:cNvPr id="7" name="TextBox 6">
              <a:extLst>
                <a:ext uri="{FF2B5EF4-FFF2-40B4-BE49-F238E27FC236}">
                  <a16:creationId xmlns:a16="http://schemas.microsoft.com/office/drawing/2014/main" id="{86034FFE-F866-B535-C3A1-ED6A01362AAA}"/>
                </a:ext>
              </a:extLst>
            </p:cNvPr>
            <p:cNvSpPr txBox="1"/>
            <p:nvPr/>
          </p:nvSpPr>
          <p:spPr>
            <a:xfrm>
              <a:off x="3168650" y="1281667"/>
              <a:ext cx="9074150" cy="1200329"/>
            </a:xfrm>
            <a:prstGeom prst="rect">
              <a:avLst/>
            </a:prstGeom>
            <a:noFill/>
          </p:spPr>
          <p:txBody>
            <a:bodyPr wrap="square">
              <a:spAutoFit/>
            </a:bodyPr>
            <a:lstStyle/>
            <a:p>
              <a:r>
                <a:rPr lang="en-US" sz="1800" dirty="0">
                  <a:solidFill>
                    <a:srgbClr val="FFD9BE"/>
                  </a:solidFill>
                  <a:latin typeface="Quattrocento" pitchFamily="34" charset="0"/>
                  <a:ea typeface="Quattrocento" pitchFamily="34" charset="-122"/>
                  <a:cs typeface="Quattrocento" pitchFamily="34" charset="-120"/>
                </a:rPr>
                <a:t> </a:t>
              </a:r>
              <a:r>
                <a:rPr lang="en-US" sz="7200" b="1" dirty="0">
                  <a:solidFill>
                    <a:srgbClr val="FFD9BE"/>
                  </a:solidFill>
                  <a:latin typeface="Quattrocento" pitchFamily="34" charset="0"/>
                  <a:ea typeface="Quattrocento" pitchFamily="34" charset="-122"/>
                  <a:cs typeface="Quattrocento" pitchFamily="34" charset="-120"/>
                </a:rPr>
                <a:t>CORRECT ANSWER </a:t>
              </a:r>
              <a:endParaRPr lang="en-US" b="1" dirty="0"/>
            </a:p>
          </p:txBody>
        </p:sp>
        <p:pic>
          <p:nvPicPr>
            <p:cNvPr id="9" name="Graphic 8" descr="Checkmark">
              <a:extLst>
                <a:ext uri="{FF2B5EF4-FFF2-40B4-BE49-F238E27FC236}">
                  <a16:creationId xmlns:a16="http://schemas.microsoft.com/office/drawing/2014/main" id="{30787861-F904-4C61-1420-A6FF3BFF419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784850" y="2454274"/>
              <a:ext cx="2965450" cy="2965450"/>
            </a:xfrm>
            <a:prstGeom prst="rect">
              <a:avLst/>
            </a:prstGeom>
            <a:effectLst>
              <a:innerShdw blurRad="63500" dist="50800" dir="18900000">
                <a:prstClr val="black">
                  <a:alpha val="50000"/>
                </a:prstClr>
              </a:innerShdw>
            </a:effectLst>
          </p:spPr>
        </p:pic>
      </p:grpSp>
      <p:sp>
        <p:nvSpPr>
          <p:cNvPr id="11" name="TextBox 10">
            <a:extLst>
              <a:ext uri="{FF2B5EF4-FFF2-40B4-BE49-F238E27FC236}">
                <a16:creationId xmlns:a16="http://schemas.microsoft.com/office/drawing/2014/main" id="{66C9AD5E-B9CB-843C-FE27-2DD74016D98C}"/>
              </a:ext>
            </a:extLst>
          </p:cNvPr>
          <p:cNvSpPr txBox="1"/>
          <p:nvPr/>
        </p:nvSpPr>
        <p:spPr>
          <a:xfrm>
            <a:off x="4813300" y="7302500"/>
            <a:ext cx="4114800" cy="523220"/>
          </a:xfrm>
          <a:prstGeom prst="rect">
            <a:avLst/>
          </a:prstGeom>
          <a:noFill/>
          <a:ln w="38100">
            <a:solidFill>
              <a:schemeClr val="accent2">
                <a:lumMod val="60000"/>
                <a:lumOff val="40000"/>
              </a:schemeClr>
            </a:solidFill>
          </a:ln>
        </p:spPr>
        <p:txBody>
          <a:bodyPr wrap="square" rtlCol="0">
            <a:spAutoFit/>
          </a:bodyPr>
          <a:lstStyle/>
          <a:p>
            <a:r>
              <a:rPr lang="en-US" sz="2800" b="1" dirty="0">
                <a:solidFill>
                  <a:schemeClr val="accent2">
                    <a:lumMod val="60000"/>
                    <a:lumOff val="40000"/>
                  </a:schemeClr>
                </a:solidFill>
                <a:hlinkClick r:id="" action="ppaction://hlinkshowjump?jump=nextslide">
                  <a:snd r:embed="rId5" name="applause.wav"/>
                </a:hlinkClick>
              </a:rPr>
              <a:t>MOVE TO NEXT QUESTION</a:t>
            </a:r>
            <a:endParaRPr lang="en-US" sz="2800" b="1" dirty="0">
              <a:solidFill>
                <a:schemeClr val="accent2">
                  <a:lumMod val="60000"/>
                  <a:lumOff val="40000"/>
                </a:schemeClr>
              </a:solidFill>
            </a:endParaRPr>
          </a:p>
        </p:txBody>
      </p:sp>
    </p:spTree>
    <p:extLst>
      <p:ext uri="{BB962C8B-B14F-4D97-AF65-F5344CB8AC3E}">
        <p14:creationId xmlns:p14="http://schemas.microsoft.com/office/powerpoint/2010/main" val="22561737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Text 0"/>
          <p:cNvSpPr/>
          <p:nvPr/>
        </p:nvSpPr>
        <p:spPr>
          <a:xfrm>
            <a:off x="837724" y="1974056"/>
            <a:ext cx="12954952" cy="844629"/>
          </a:xfrm>
          <a:prstGeom prst="rect">
            <a:avLst/>
          </a:prstGeom>
          <a:noFill/>
          <a:ln/>
        </p:spPr>
        <p:txBody>
          <a:bodyPr wrap="square" lIns="0" tIns="0" rIns="0" bIns="0" rtlCol="0" anchor="t"/>
          <a:lstStyle/>
          <a:p>
            <a:pPr marL="0" indent="0" algn="l">
              <a:lnSpc>
                <a:spcPts val="3300"/>
              </a:lnSpc>
              <a:buNone/>
            </a:pPr>
            <a:r>
              <a:rPr lang="en-US" sz="2650" dirty="0">
                <a:solidFill>
                  <a:srgbClr val="FFD9BE"/>
                </a:solidFill>
                <a:latin typeface="Quattrocento" pitchFamily="34" charset="0"/>
                <a:ea typeface="Quattrocento" pitchFamily="34" charset="-122"/>
                <a:cs typeface="Quattrocento" pitchFamily="34" charset="-120"/>
              </a:rPr>
              <a:t>Quiz Q3: </a:t>
            </a:r>
            <a:r>
              <a:rPr lang="en-US" sz="2650" b="1" dirty="0">
                <a:solidFill>
                  <a:srgbClr val="FFD9BE"/>
                </a:solidFill>
                <a:latin typeface="Quattrocento" pitchFamily="34" charset="0"/>
                <a:ea typeface="Quattrocento" pitchFamily="34" charset="-122"/>
                <a:cs typeface="Quattrocento" pitchFamily="34" charset="-120"/>
              </a:rPr>
              <a:t>You receive an email from “admin@amaz0n.com” asking to confirm your purchase. What should you do first?</a:t>
            </a:r>
            <a:endParaRPr lang="en-US" sz="2650" dirty="0"/>
          </a:p>
        </p:txBody>
      </p:sp>
      <p:sp>
        <p:nvSpPr>
          <p:cNvPr id="3" name="Text 1"/>
          <p:cNvSpPr/>
          <p:nvPr/>
        </p:nvSpPr>
        <p:spPr>
          <a:xfrm>
            <a:off x="837724" y="3297436"/>
            <a:ext cx="12954952" cy="1532096"/>
          </a:xfrm>
          <a:prstGeom prst="rect">
            <a:avLst/>
          </a:prstGeom>
          <a:noFill/>
          <a:ln/>
        </p:spPr>
        <p:txBody>
          <a:bodyPr wrap="square" lIns="0" tIns="0" rIns="0" bIns="0" rtlCol="0" anchor="t"/>
          <a:lstStyle/>
          <a:p>
            <a:pPr marL="0" indent="0" algn="l">
              <a:lnSpc>
                <a:spcPts val="3000"/>
              </a:lnSpc>
              <a:buNone/>
            </a:pPr>
            <a:r>
              <a:rPr lang="en-US" sz="1850" dirty="0">
                <a:solidFill>
                  <a:srgbClr val="F9EEE7"/>
                </a:solidFill>
                <a:latin typeface="Quattrocento" pitchFamily="34" charset="0"/>
                <a:ea typeface="Quattrocento" pitchFamily="34" charset="-122"/>
                <a:cs typeface="Quattrocento" pitchFamily="34" charset="-120"/>
                <a:hlinkClick r:id="rId3" action="ppaction://hlinksldjump"/>
              </a:rPr>
              <a:t>A. Click the link and check your order</a:t>
            </a:r>
            <a:r>
              <a:rPr lang="en-US" sz="1850" dirty="0">
                <a:solidFill>
                  <a:srgbClr val="F9EEE7"/>
                </a:solidFill>
                <a:latin typeface="Quattrocento" pitchFamily="34" charset="0"/>
                <a:ea typeface="Quattrocento" pitchFamily="34" charset="-122"/>
                <a:cs typeface="Quattrocento" pitchFamily="34" charset="-120"/>
              </a:rPr>
              <a:t>
</a:t>
            </a:r>
            <a:r>
              <a:rPr lang="en-US" sz="1850" dirty="0">
                <a:solidFill>
                  <a:srgbClr val="F9EEE7"/>
                </a:solidFill>
                <a:latin typeface="Quattrocento" pitchFamily="34" charset="0"/>
                <a:ea typeface="Quattrocento" pitchFamily="34" charset="-122"/>
                <a:cs typeface="Quattrocento" pitchFamily="34" charset="-120"/>
                <a:hlinkClick r:id="rId4" action="ppaction://hlinksldjump"/>
              </a:rPr>
              <a:t>B. Check the sender’s email domain and contact Amazon directly</a:t>
            </a:r>
            <a:r>
              <a:rPr lang="en-US" sz="1850" dirty="0">
                <a:solidFill>
                  <a:srgbClr val="F9EEE7"/>
                </a:solidFill>
                <a:latin typeface="Quattrocento" pitchFamily="34" charset="0"/>
                <a:ea typeface="Quattrocento" pitchFamily="34" charset="-122"/>
                <a:cs typeface="Quattrocento" pitchFamily="34" charset="-120"/>
              </a:rPr>
              <a:t>
</a:t>
            </a:r>
            <a:r>
              <a:rPr lang="en-US" sz="1850" dirty="0">
                <a:solidFill>
                  <a:srgbClr val="F9EEE7"/>
                </a:solidFill>
                <a:latin typeface="Quattrocento" pitchFamily="34" charset="0"/>
                <a:ea typeface="Quattrocento" pitchFamily="34" charset="-122"/>
                <a:cs typeface="Quattrocento" pitchFamily="34" charset="-120"/>
                <a:hlinkClick r:id="rId3" action="ppaction://hlinksldjump"/>
              </a:rPr>
              <a:t>C. Ignore it, phishing doesn’t affect real users
D. Forward it to your friends so they’re aware</a:t>
            </a:r>
            <a:endParaRPr lang="en-US" sz="1850" dirty="0"/>
          </a:p>
        </p:txBody>
      </p:sp>
      <p:sp>
        <p:nvSpPr>
          <p:cNvPr id="4" name="Text 2"/>
          <p:cNvSpPr/>
          <p:nvPr/>
        </p:nvSpPr>
        <p:spPr>
          <a:xfrm>
            <a:off x="837724" y="5098733"/>
            <a:ext cx="12954952" cy="1156692"/>
          </a:xfrm>
          <a:prstGeom prst="rect">
            <a:avLst/>
          </a:prstGeom>
          <a:noFill/>
          <a:ln/>
        </p:spPr>
        <p:txBody>
          <a:bodyPr wrap="square" lIns="0" tIns="0" rIns="0" bIns="0" rtlCol="0" anchor="t"/>
          <a:lstStyle/>
          <a:p>
            <a:pPr marL="0" indent="0" algn="l">
              <a:lnSpc>
                <a:spcPts val="3000"/>
              </a:lnSpc>
              <a:buNone/>
            </a:pPr>
            <a:r>
              <a:rPr lang="en-US" sz="1850" dirty="0">
                <a:solidFill>
                  <a:srgbClr val="000000"/>
                </a:solidFill>
                <a:latin typeface="Quattrocento" pitchFamily="34" charset="0"/>
                <a:ea typeface="Quattrocento" pitchFamily="34" charset="-122"/>
                <a:cs typeface="Quattrocento" pitchFamily="34" charset="-120"/>
              </a:rPr>
              <a:t>🧠</a:t>
            </a:r>
            <a:r>
              <a:rPr lang="en-US" sz="1850" b="1" dirty="0">
                <a:solidFill>
                  <a:srgbClr val="F9EEE7"/>
                </a:solidFill>
                <a:latin typeface="Quattrocento" pitchFamily="34" charset="0"/>
                <a:ea typeface="Quattrocento" pitchFamily="34" charset="-122"/>
                <a:cs typeface="Quattrocento" pitchFamily="34" charset="-120"/>
              </a:rPr>
              <a:t> Test Your Knowledge:</a:t>
            </a:r>
            <a:r>
              <a:rPr lang="en-US" sz="1850" dirty="0">
                <a:solidFill>
                  <a:srgbClr val="F9EEE7"/>
                </a:solidFill>
                <a:latin typeface="Quattrocento" pitchFamily="34" charset="0"/>
                <a:ea typeface="Quattrocento" pitchFamily="34" charset="-122"/>
                <a:cs typeface="Quattrocento" pitchFamily="34" charset="-120"/>
              </a:rPr>
              <a:t>
Cyber attackers count on you to panic or act quickly. Learning to inspect email domains and stay calm under pressure is key to avoiding phishing traps.</a:t>
            </a:r>
            <a:endParaRPr lang="en-US" sz="185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7D8F1031-7E9D-02BB-8373-145598E34A8E}"/>
              </a:ext>
            </a:extLst>
          </p:cNvPr>
          <p:cNvGrpSpPr/>
          <p:nvPr/>
        </p:nvGrpSpPr>
        <p:grpSpPr>
          <a:xfrm>
            <a:off x="-584201" y="-936599"/>
            <a:ext cx="15798802" cy="9821332"/>
            <a:chOff x="-444501" y="-973666"/>
            <a:chExt cx="15798802" cy="9821332"/>
          </a:xfrm>
        </p:grpSpPr>
        <p:pic>
          <p:nvPicPr>
            <p:cNvPr id="3" name="Image 0" descr="preencoded.png">
              <a:extLst>
                <a:ext uri="{FF2B5EF4-FFF2-40B4-BE49-F238E27FC236}">
                  <a16:creationId xmlns:a16="http://schemas.microsoft.com/office/drawing/2014/main" id="{1E93D848-C0E4-3F5D-3F75-D36BE4F73B07}"/>
                </a:ext>
              </a:extLst>
            </p:cNvPr>
            <p:cNvPicPr>
              <a:picLocks noChangeAspect="1"/>
            </p:cNvPicPr>
            <p:nvPr/>
          </p:nvPicPr>
          <p:blipFill>
            <a:blip r:embed="rId2"/>
            <a:stretch>
              <a:fillRect/>
            </a:stretch>
          </p:blipFill>
          <p:spPr>
            <a:xfrm rot="16200000">
              <a:off x="2544234" y="-3962401"/>
              <a:ext cx="9821332" cy="15798802"/>
            </a:xfrm>
            <a:prstGeom prst="rect">
              <a:avLst/>
            </a:prstGeom>
          </p:spPr>
        </p:pic>
        <p:sp>
          <p:nvSpPr>
            <p:cNvPr id="7" name="TextBox 6">
              <a:extLst>
                <a:ext uri="{FF2B5EF4-FFF2-40B4-BE49-F238E27FC236}">
                  <a16:creationId xmlns:a16="http://schemas.microsoft.com/office/drawing/2014/main" id="{E3222E19-50FB-709E-E019-B7B2D579A41D}"/>
                </a:ext>
              </a:extLst>
            </p:cNvPr>
            <p:cNvSpPr txBox="1"/>
            <p:nvPr/>
          </p:nvSpPr>
          <p:spPr>
            <a:xfrm>
              <a:off x="3168650" y="1281667"/>
              <a:ext cx="9074150" cy="1200329"/>
            </a:xfrm>
            <a:prstGeom prst="rect">
              <a:avLst/>
            </a:prstGeom>
            <a:noFill/>
          </p:spPr>
          <p:txBody>
            <a:bodyPr wrap="square">
              <a:spAutoFit/>
            </a:bodyPr>
            <a:lstStyle/>
            <a:p>
              <a:r>
                <a:rPr lang="en-US" sz="1800" dirty="0">
                  <a:solidFill>
                    <a:srgbClr val="FFD9BE"/>
                  </a:solidFill>
                  <a:latin typeface="Quattrocento" pitchFamily="34" charset="0"/>
                  <a:ea typeface="Quattrocento" pitchFamily="34" charset="-122"/>
                  <a:cs typeface="Quattrocento" pitchFamily="34" charset="-120"/>
                </a:rPr>
                <a:t> </a:t>
              </a:r>
              <a:r>
                <a:rPr lang="en-US" sz="7200" b="1" dirty="0">
                  <a:solidFill>
                    <a:srgbClr val="FFD9BE"/>
                  </a:solidFill>
                  <a:latin typeface="Quattrocento" pitchFamily="34" charset="0"/>
                  <a:ea typeface="Quattrocento" pitchFamily="34" charset="-122"/>
                  <a:cs typeface="Quattrocento" pitchFamily="34" charset="-120"/>
                </a:rPr>
                <a:t>CORRECT ANSWER </a:t>
              </a:r>
              <a:endParaRPr lang="en-US" b="1" dirty="0"/>
            </a:p>
          </p:txBody>
        </p:sp>
        <p:pic>
          <p:nvPicPr>
            <p:cNvPr id="9" name="Graphic 8" descr="Checkmark">
              <a:extLst>
                <a:ext uri="{FF2B5EF4-FFF2-40B4-BE49-F238E27FC236}">
                  <a16:creationId xmlns:a16="http://schemas.microsoft.com/office/drawing/2014/main" id="{68BA5305-27A4-90A2-FBEB-A424D693C3F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784850" y="2454274"/>
              <a:ext cx="2965450" cy="2965450"/>
            </a:xfrm>
            <a:prstGeom prst="rect">
              <a:avLst/>
            </a:prstGeom>
            <a:effectLst>
              <a:innerShdw blurRad="63500" dist="50800" dir="18900000">
                <a:prstClr val="black">
                  <a:alpha val="50000"/>
                </a:prstClr>
              </a:innerShdw>
            </a:effectLst>
          </p:spPr>
        </p:pic>
      </p:grpSp>
      <p:sp>
        <p:nvSpPr>
          <p:cNvPr id="11" name="TextBox 10">
            <a:extLst>
              <a:ext uri="{FF2B5EF4-FFF2-40B4-BE49-F238E27FC236}">
                <a16:creationId xmlns:a16="http://schemas.microsoft.com/office/drawing/2014/main" id="{ACE18DB5-137A-6728-6231-1022601930FD}"/>
              </a:ext>
            </a:extLst>
          </p:cNvPr>
          <p:cNvSpPr txBox="1"/>
          <p:nvPr/>
        </p:nvSpPr>
        <p:spPr>
          <a:xfrm>
            <a:off x="4813300" y="7302500"/>
            <a:ext cx="4114800" cy="523220"/>
          </a:xfrm>
          <a:prstGeom prst="rect">
            <a:avLst/>
          </a:prstGeom>
          <a:noFill/>
          <a:ln w="38100">
            <a:solidFill>
              <a:schemeClr val="accent2">
                <a:lumMod val="60000"/>
                <a:lumOff val="40000"/>
              </a:schemeClr>
            </a:solidFill>
          </a:ln>
        </p:spPr>
        <p:txBody>
          <a:bodyPr wrap="square" rtlCol="0">
            <a:spAutoFit/>
          </a:bodyPr>
          <a:lstStyle/>
          <a:p>
            <a:r>
              <a:rPr lang="en-US" sz="2800" b="1" dirty="0">
                <a:solidFill>
                  <a:schemeClr val="accent2">
                    <a:lumMod val="60000"/>
                    <a:lumOff val="40000"/>
                  </a:schemeClr>
                </a:solidFill>
                <a:hlinkClick r:id="" action="ppaction://hlinkshowjump?jump=nextslide">
                  <a:snd r:embed="rId5" name="applause.wav"/>
                </a:hlinkClick>
              </a:rPr>
              <a:t>MOVE TO NEXT QUESTION</a:t>
            </a:r>
            <a:endParaRPr lang="en-US" sz="2800" b="1" dirty="0">
              <a:solidFill>
                <a:schemeClr val="accent2">
                  <a:lumMod val="60000"/>
                  <a:lumOff val="40000"/>
                </a:schemeClr>
              </a:solidFill>
            </a:endParaRPr>
          </a:p>
        </p:txBody>
      </p:sp>
    </p:spTree>
    <p:extLst>
      <p:ext uri="{BB962C8B-B14F-4D97-AF65-F5344CB8AC3E}">
        <p14:creationId xmlns:p14="http://schemas.microsoft.com/office/powerpoint/2010/main" val="24621148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Text 0"/>
          <p:cNvSpPr/>
          <p:nvPr/>
        </p:nvSpPr>
        <p:spPr>
          <a:xfrm>
            <a:off x="837724" y="1974056"/>
            <a:ext cx="12954952" cy="844629"/>
          </a:xfrm>
          <a:prstGeom prst="rect">
            <a:avLst/>
          </a:prstGeom>
          <a:noFill/>
          <a:ln/>
        </p:spPr>
        <p:txBody>
          <a:bodyPr wrap="square" lIns="0" tIns="0" rIns="0" bIns="0" rtlCol="0" anchor="t"/>
          <a:lstStyle/>
          <a:p>
            <a:pPr marL="0" indent="0" algn="l">
              <a:lnSpc>
                <a:spcPts val="3300"/>
              </a:lnSpc>
              <a:buNone/>
            </a:pPr>
            <a:r>
              <a:rPr lang="en-US" sz="2650" b="1" dirty="0">
                <a:solidFill>
                  <a:srgbClr val="FFD9BE"/>
                </a:solidFill>
                <a:latin typeface="Quattrocento" pitchFamily="34" charset="0"/>
                <a:ea typeface="Quattrocento" pitchFamily="34" charset="-122"/>
                <a:cs typeface="Quattrocento" pitchFamily="34" charset="-120"/>
              </a:rPr>
              <a:t>Quiz Q4: Which type of phishing involves attackers posing as a CEO or manager to trick employees?</a:t>
            </a:r>
            <a:endParaRPr lang="en-US" sz="2650" dirty="0"/>
          </a:p>
        </p:txBody>
      </p:sp>
      <p:sp>
        <p:nvSpPr>
          <p:cNvPr id="3" name="Text 1"/>
          <p:cNvSpPr/>
          <p:nvPr/>
        </p:nvSpPr>
        <p:spPr>
          <a:xfrm>
            <a:off x="837724" y="3297436"/>
            <a:ext cx="12954952" cy="1532096"/>
          </a:xfrm>
          <a:prstGeom prst="rect">
            <a:avLst/>
          </a:prstGeom>
          <a:noFill/>
          <a:ln/>
        </p:spPr>
        <p:txBody>
          <a:bodyPr wrap="square" lIns="0" tIns="0" rIns="0" bIns="0" rtlCol="0" anchor="t"/>
          <a:lstStyle/>
          <a:p>
            <a:pPr marL="0" indent="0" algn="l">
              <a:lnSpc>
                <a:spcPts val="3000"/>
              </a:lnSpc>
              <a:buNone/>
            </a:pPr>
            <a:r>
              <a:rPr lang="en-US" sz="1850" dirty="0">
                <a:solidFill>
                  <a:srgbClr val="F9EEE7"/>
                </a:solidFill>
                <a:latin typeface="Quattrocento" pitchFamily="34" charset="0"/>
                <a:ea typeface="Quattrocento" pitchFamily="34" charset="-122"/>
                <a:cs typeface="Quattrocento" pitchFamily="34" charset="-120"/>
                <a:hlinkClick r:id="rId3" action="ppaction://hlinksldjump"/>
              </a:rPr>
              <a:t>A. Vishing</a:t>
            </a:r>
            <a:r>
              <a:rPr lang="en-US" sz="1850" dirty="0">
                <a:solidFill>
                  <a:srgbClr val="F9EEE7"/>
                </a:solidFill>
                <a:latin typeface="Quattrocento" pitchFamily="34" charset="0"/>
                <a:ea typeface="Quattrocento" pitchFamily="34" charset="-122"/>
                <a:cs typeface="Quattrocento" pitchFamily="34" charset="-120"/>
              </a:rPr>
              <a:t>
</a:t>
            </a:r>
            <a:r>
              <a:rPr lang="en-US" sz="1850" dirty="0">
                <a:solidFill>
                  <a:srgbClr val="F9EEE7"/>
                </a:solidFill>
                <a:latin typeface="Quattrocento" pitchFamily="34" charset="0"/>
                <a:ea typeface="Quattrocento" pitchFamily="34" charset="-122"/>
                <a:cs typeface="Quattrocento" pitchFamily="34" charset="-120"/>
                <a:hlinkClick r:id="rId4" action="ppaction://hlinksldjump"/>
              </a:rPr>
              <a:t>B. Whaling</a:t>
            </a:r>
            <a:r>
              <a:rPr lang="en-US" sz="1850" dirty="0">
                <a:solidFill>
                  <a:srgbClr val="F9EEE7"/>
                </a:solidFill>
                <a:latin typeface="Quattrocento" pitchFamily="34" charset="0"/>
                <a:ea typeface="Quattrocento" pitchFamily="34" charset="-122"/>
                <a:cs typeface="Quattrocento" pitchFamily="34" charset="-120"/>
              </a:rPr>
              <a:t>
</a:t>
            </a:r>
            <a:r>
              <a:rPr lang="en-US" sz="1850" dirty="0">
                <a:solidFill>
                  <a:srgbClr val="F9EEE7"/>
                </a:solidFill>
                <a:latin typeface="Quattrocento" pitchFamily="34" charset="0"/>
                <a:ea typeface="Quattrocento" pitchFamily="34" charset="-122"/>
                <a:cs typeface="Quattrocento" pitchFamily="34" charset="-120"/>
                <a:hlinkClick r:id="rId3" action="ppaction://hlinksldjump"/>
              </a:rPr>
              <a:t>C. Smishing
D. Pharming</a:t>
            </a:r>
            <a:endParaRPr lang="en-US" sz="1850" dirty="0"/>
          </a:p>
        </p:txBody>
      </p:sp>
      <p:sp>
        <p:nvSpPr>
          <p:cNvPr id="4" name="Text 2"/>
          <p:cNvSpPr/>
          <p:nvPr/>
        </p:nvSpPr>
        <p:spPr>
          <a:xfrm>
            <a:off x="837724" y="5098733"/>
            <a:ext cx="12954952" cy="1156692"/>
          </a:xfrm>
          <a:prstGeom prst="rect">
            <a:avLst/>
          </a:prstGeom>
          <a:noFill/>
          <a:ln/>
        </p:spPr>
        <p:txBody>
          <a:bodyPr wrap="square" lIns="0" tIns="0" rIns="0" bIns="0" rtlCol="0" anchor="t"/>
          <a:lstStyle/>
          <a:p>
            <a:pPr marL="0" indent="0" algn="l">
              <a:lnSpc>
                <a:spcPts val="3000"/>
              </a:lnSpc>
              <a:buNone/>
            </a:pPr>
            <a:r>
              <a:rPr lang="en-US" sz="1850" dirty="0">
                <a:solidFill>
                  <a:srgbClr val="000000"/>
                </a:solidFill>
                <a:latin typeface="Quattrocento" pitchFamily="34" charset="0"/>
                <a:ea typeface="Quattrocento" pitchFamily="34" charset="-122"/>
                <a:cs typeface="Quattrocento" pitchFamily="34" charset="-120"/>
              </a:rPr>
              <a:t>🧠</a:t>
            </a:r>
            <a:r>
              <a:rPr lang="en-US" sz="1850" b="1" dirty="0">
                <a:solidFill>
                  <a:srgbClr val="F9EEE7"/>
                </a:solidFill>
                <a:latin typeface="Quattrocento" pitchFamily="34" charset="0"/>
                <a:ea typeface="Quattrocento" pitchFamily="34" charset="-122"/>
                <a:cs typeface="Quattrocento" pitchFamily="34" charset="-120"/>
              </a:rPr>
              <a:t> Test Your Knowledge:</a:t>
            </a:r>
            <a:r>
              <a:rPr lang="en-US" sz="1850" dirty="0">
                <a:solidFill>
                  <a:srgbClr val="F9EEE7"/>
                </a:solidFill>
                <a:latin typeface="Quattrocento" pitchFamily="34" charset="0"/>
                <a:ea typeface="Quattrocento" pitchFamily="34" charset="-122"/>
                <a:cs typeface="Quattrocento" pitchFamily="34" charset="-120"/>
              </a:rPr>
              <a:t>
Even CEOs can be targets—and weapons. Whaling attacks use their authority to manipulate staff. Knowing how to identify executive impersonation can save your team from disaster.</a:t>
            </a:r>
            <a:endParaRPr lang="en-US" sz="185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381214-E89C-9C67-4674-F22EBE884602}"/>
            </a:ext>
          </a:extLst>
        </p:cNvPr>
        <p:cNvGrpSpPr/>
        <p:nvPr/>
      </p:nvGrpSpPr>
      <p:grpSpPr>
        <a:xfrm>
          <a:off x="0" y="0"/>
          <a:ext cx="0" cy="0"/>
          <a:chOff x="0" y="0"/>
          <a:chExt cx="0" cy="0"/>
        </a:xfrm>
      </p:grpSpPr>
      <p:grpSp>
        <p:nvGrpSpPr>
          <p:cNvPr id="10" name="Group 9">
            <a:extLst>
              <a:ext uri="{FF2B5EF4-FFF2-40B4-BE49-F238E27FC236}">
                <a16:creationId xmlns:a16="http://schemas.microsoft.com/office/drawing/2014/main" id="{788216A8-0D27-BCEB-9862-DB7BC8B5B5C7}"/>
              </a:ext>
            </a:extLst>
          </p:cNvPr>
          <p:cNvGrpSpPr/>
          <p:nvPr/>
        </p:nvGrpSpPr>
        <p:grpSpPr>
          <a:xfrm>
            <a:off x="-584201" y="-936599"/>
            <a:ext cx="15798802" cy="9821332"/>
            <a:chOff x="-444501" y="-973666"/>
            <a:chExt cx="15798802" cy="9821332"/>
          </a:xfrm>
        </p:grpSpPr>
        <p:pic>
          <p:nvPicPr>
            <p:cNvPr id="3" name="Image 0" descr="preencoded.png">
              <a:extLst>
                <a:ext uri="{FF2B5EF4-FFF2-40B4-BE49-F238E27FC236}">
                  <a16:creationId xmlns:a16="http://schemas.microsoft.com/office/drawing/2014/main" id="{0EC176E0-943D-A5B2-643D-EA1302721EED}"/>
                </a:ext>
              </a:extLst>
            </p:cNvPr>
            <p:cNvPicPr>
              <a:picLocks noChangeAspect="1"/>
            </p:cNvPicPr>
            <p:nvPr/>
          </p:nvPicPr>
          <p:blipFill>
            <a:blip r:embed="rId2"/>
            <a:stretch>
              <a:fillRect/>
            </a:stretch>
          </p:blipFill>
          <p:spPr>
            <a:xfrm rot="16200000">
              <a:off x="2544234" y="-3962401"/>
              <a:ext cx="9821332" cy="15798802"/>
            </a:xfrm>
            <a:prstGeom prst="rect">
              <a:avLst/>
            </a:prstGeom>
          </p:spPr>
        </p:pic>
        <p:sp>
          <p:nvSpPr>
            <p:cNvPr id="7" name="TextBox 6">
              <a:extLst>
                <a:ext uri="{FF2B5EF4-FFF2-40B4-BE49-F238E27FC236}">
                  <a16:creationId xmlns:a16="http://schemas.microsoft.com/office/drawing/2014/main" id="{BAF71BB6-E7F2-B58A-54F8-741CB8FEC718}"/>
                </a:ext>
              </a:extLst>
            </p:cNvPr>
            <p:cNvSpPr txBox="1"/>
            <p:nvPr/>
          </p:nvSpPr>
          <p:spPr>
            <a:xfrm>
              <a:off x="3168650" y="1281667"/>
              <a:ext cx="9074150" cy="1200329"/>
            </a:xfrm>
            <a:prstGeom prst="rect">
              <a:avLst/>
            </a:prstGeom>
            <a:noFill/>
          </p:spPr>
          <p:txBody>
            <a:bodyPr wrap="square">
              <a:spAutoFit/>
            </a:bodyPr>
            <a:lstStyle/>
            <a:p>
              <a:r>
                <a:rPr lang="en-US" sz="1800" dirty="0">
                  <a:solidFill>
                    <a:srgbClr val="FFD9BE"/>
                  </a:solidFill>
                  <a:latin typeface="Quattrocento" pitchFamily="34" charset="0"/>
                  <a:ea typeface="Quattrocento" pitchFamily="34" charset="-122"/>
                  <a:cs typeface="Quattrocento" pitchFamily="34" charset="-120"/>
                </a:rPr>
                <a:t> </a:t>
              </a:r>
              <a:r>
                <a:rPr lang="en-US" sz="7200" b="1" dirty="0">
                  <a:solidFill>
                    <a:srgbClr val="FFD9BE"/>
                  </a:solidFill>
                  <a:latin typeface="Quattrocento" pitchFamily="34" charset="0"/>
                  <a:ea typeface="Quattrocento" pitchFamily="34" charset="-122"/>
                  <a:cs typeface="Quattrocento" pitchFamily="34" charset="-120"/>
                </a:rPr>
                <a:t>CORRECT ANSWER </a:t>
              </a:r>
              <a:endParaRPr lang="en-US" b="1" dirty="0"/>
            </a:p>
          </p:txBody>
        </p:sp>
        <p:pic>
          <p:nvPicPr>
            <p:cNvPr id="9" name="Graphic 8" descr="Checkmark">
              <a:extLst>
                <a:ext uri="{FF2B5EF4-FFF2-40B4-BE49-F238E27FC236}">
                  <a16:creationId xmlns:a16="http://schemas.microsoft.com/office/drawing/2014/main" id="{76C29B85-F6C0-40AF-0AF7-6A5B1042A35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784850" y="2454274"/>
              <a:ext cx="2965450" cy="2965450"/>
            </a:xfrm>
            <a:prstGeom prst="rect">
              <a:avLst/>
            </a:prstGeom>
            <a:effectLst>
              <a:innerShdw blurRad="63500" dist="50800" dir="18900000">
                <a:prstClr val="black">
                  <a:alpha val="50000"/>
                </a:prstClr>
              </a:innerShdw>
            </a:effectLst>
          </p:spPr>
        </p:pic>
      </p:grpSp>
      <p:sp>
        <p:nvSpPr>
          <p:cNvPr id="11" name="TextBox 10">
            <a:extLst>
              <a:ext uri="{FF2B5EF4-FFF2-40B4-BE49-F238E27FC236}">
                <a16:creationId xmlns:a16="http://schemas.microsoft.com/office/drawing/2014/main" id="{7F963349-9F1A-496F-7E9C-E7EAF5DEE0DD}"/>
              </a:ext>
            </a:extLst>
          </p:cNvPr>
          <p:cNvSpPr txBox="1"/>
          <p:nvPr/>
        </p:nvSpPr>
        <p:spPr>
          <a:xfrm>
            <a:off x="4813300" y="7302500"/>
            <a:ext cx="4114800" cy="523220"/>
          </a:xfrm>
          <a:prstGeom prst="rect">
            <a:avLst/>
          </a:prstGeom>
          <a:noFill/>
          <a:ln w="38100">
            <a:solidFill>
              <a:schemeClr val="accent2">
                <a:lumMod val="60000"/>
                <a:lumOff val="40000"/>
              </a:schemeClr>
            </a:solidFill>
          </a:ln>
        </p:spPr>
        <p:txBody>
          <a:bodyPr wrap="square" rtlCol="0">
            <a:spAutoFit/>
          </a:bodyPr>
          <a:lstStyle/>
          <a:p>
            <a:r>
              <a:rPr lang="en-US" sz="2800" b="1" dirty="0">
                <a:solidFill>
                  <a:schemeClr val="accent2">
                    <a:lumMod val="60000"/>
                    <a:lumOff val="40000"/>
                  </a:schemeClr>
                </a:solidFill>
                <a:hlinkClick r:id="" action="ppaction://hlinkshowjump?jump=nextslide">
                  <a:snd r:embed="rId5" name="applause.wav"/>
                </a:hlinkClick>
              </a:rPr>
              <a:t>MOVE TO NEXT QUESTION</a:t>
            </a:r>
            <a:endParaRPr lang="en-US" sz="2800" b="1" dirty="0">
              <a:solidFill>
                <a:schemeClr val="accent2">
                  <a:lumMod val="60000"/>
                  <a:lumOff val="40000"/>
                </a:schemeClr>
              </a:solidFill>
            </a:endParaRPr>
          </a:p>
        </p:txBody>
      </p:sp>
    </p:spTree>
    <p:extLst>
      <p:ext uri="{BB962C8B-B14F-4D97-AF65-F5344CB8AC3E}">
        <p14:creationId xmlns:p14="http://schemas.microsoft.com/office/powerpoint/2010/main" val="34597085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sp>
        <p:nvSpPr>
          <p:cNvPr id="2" name="Text 0"/>
          <p:cNvSpPr/>
          <p:nvPr/>
        </p:nvSpPr>
        <p:spPr>
          <a:xfrm>
            <a:off x="837724" y="2185273"/>
            <a:ext cx="11805285" cy="422315"/>
          </a:xfrm>
          <a:prstGeom prst="rect">
            <a:avLst/>
          </a:prstGeom>
          <a:noFill/>
          <a:ln/>
        </p:spPr>
        <p:txBody>
          <a:bodyPr wrap="none" lIns="0" tIns="0" rIns="0" bIns="0" rtlCol="0" anchor="t"/>
          <a:lstStyle/>
          <a:p>
            <a:pPr marL="0" indent="0" algn="l">
              <a:lnSpc>
                <a:spcPts val="3300"/>
              </a:lnSpc>
              <a:buNone/>
            </a:pPr>
            <a:r>
              <a:rPr lang="en-US" sz="2650" dirty="0">
                <a:solidFill>
                  <a:srgbClr val="FFD9BE"/>
                </a:solidFill>
                <a:latin typeface="Quattrocento" pitchFamily="34" charset="0"/>
                <a:ea typeface="Quattrocento" pitchFamily="34" charset="-122"/>
                <a:cs typeface="Quattrocento" pitchFamily="34" charset="-120"/>
              </a:rPr>
              <a:t>Quiz Q5: </a:t>
            </a:r>
            <a:r>
              <a:rPr lang="en-US" sz="2650" b="1" dirty="0">
                <a:solidFill>
                  <a:srgbClr val="FFD9BE"/>
                </a:solidFill>
                <a:latin typeface="Quattrocento" pitchFamily="34" charset="0"/>
                <a:ea typeface="Quattrocento" pitchFamily="34" charset="-122"/>
                <a:cs typeface="Quattrocento" pitchFamily="34" charset="-120"/>
              </a:rPr>
              <a:t>What is the most important way to protect yourself from phishing?</a:t>
            </a:r>
            <a:endParaRPr lang="en-US" sz="2650" dirty="0"/>
          </a:p>
        </p:txBody>
      </p:sp>
      <p:sp>
        <p:nvSpPr>
          <p:cNvPr id="3" name="Text 1"/>
          <p:cNvSpPr/>
          <p:nvPr/>
        </p:nvSpPr>
        <p:spPr>
          <a:xfrm>
            <a:off x="837724" y="3086338"/>
            <a:ext cx="12954952" cy="1532096"/>
          </a:xfrm>
          <a:prstGeom prst="rect">
            <a:avLst/>
          </a:prstGeom>
          <a:noFill/>
          <a:ln/>
        </p:spPr>
        <p:txBody>
          <a:bodyPr wrap="square" lIns="0" tIns="0" rIns="0" bIns="0" rtlCol="0" anchor="t"/>
          <a:lstStyle/>
          <a:p>
            <a:pPr marL="0" indent="0" algn="l">
              <a:lnSpc>
                <a:spcPts val="3000"/>
              </a:lnSpc>
              <a:buNone/>
            </a:pPr>
            <a:r>
              <a:rPr lang="en-US" sz="1850" dirty="0">
                <a:solidFill>
                  <a:srgbClr val="F9EEE7"/>
                </a:solidFill>
                <a:latin typeface="Quattrocento" pitchFamily="34" charset="0"/>
                <a:ea typeface="Quattrocento" pitchFamily="34" charset="-122"/>
                <a:cs typeface="Quattrocento" pitchFamily="34" charset="-120"/>
                <a:hlinkClick r:id="rId3" action="ppaction://hlinksldjump"/>
              </a:rPr>
              <a:t>A. Using public Wi-Fi carefully
B. Always trusting links from friends
C. Avoiding all email communication</a:t>
            </a:r>
            <a:r>
              <a:rPr lang="en-US" sz="1850" dirty="0">
                <a:solidFill>
                  <a:srgbClr val="F9EEE7"/>
                </a:solidFill>
                <a:latin typeface="Quattrocento" pitchFamily="34" charset="0"/>
                <a:ea typeface="Quattrocento" pitchFamily="34" charset="-122"/>
                <a:cs typeface="Quattrocento" pitchFamily="34" charset="-120"/>
              </a:rPr>
              <a:t>
</a:t>
            </a:r>
            <a:r>
              <a:rPr lang="en-US" sz="1850" dirty="0">
                <a:solidFill>
                  <a:srgbClr val="F9EEE7"/>
                </a:solidFill>
                <a:latin typeface="Quattrocento" pitchFamily="34" charset="0"/>
                <a:ea typeface="Quattrocento" pitchFamily="34" charset="-122"/>
                <a:cs typeface="Quattrocento" pitchFamily="34" charset="-120"/>
                <a:hlinkClick r:id="rId4" action="ppaction://hlinksldjump"/>
              </a:rPr>
              <a:t>D. Verifying links and sender identity before clicking</a:t>
            </a:r>
            <a:endParaRPr lang="en-US" sz="1850" dirty="0"/>
          </a:p>
        </p:txBody>
      </p:sp>
      <p:sp>
        <p:nvSpPr>
          <p:cNvPr id="4" name="Text 2"/>
          <p:cNvSpPr/>
          <p:nvPr/>
        </p:nvSpPr>
        <p:spPr>
          <a:xfrm>
            <a:off x="837724" y="4887635"/>
            <a:ext cx="12954952" cy="1156692"/>
          </a:xfrm>
          <a:prstGeom prst="rect">
            <a:avLst/>
          </a:prstGeom>
          <a:noFill/>
          <a:ln/>
        </p:spPr>
        <p:txBody>
          <a:bodyPr wrap="square" lIns="0" tIns="0" rIns="0" bIns="0" rtlCol="0" anchor="t"/>
          <a:lstStyle/>
          <a:p>
            <a:pPr marL="0" indent="0" algn="l">
              <a:lnSpc>
                <a:spcPts val="3000"/>
              </a:lnSpc>
              <a:buNone/>
            </a:pPr>
            <a:r>
              <a:rPr lang="en-US" sz="1850" dirty="0">
                <a:solidFill>
                  <a:srgbClr val="000000"/>
                </a:solidFill>
                <a:latin typeface="Quattrocento" pitchFamily="34" charset="0"/>
                <a:ea typeface="Quattrocento" pitchFamily="34" charset="-122"/>
                <a:cs typeface="Quattrocento" pitchFamily="34" charset="-120"/>
              </a:rPr>
              <a:t>🧠</a:t>
            </a:r>
            <a:r>
              <a:rPr lang="en-US" sz="1850" b="1" dirty="0">
                <a:solidFill>
                  <a:srgbClr val="F9EEE7"/>
                </a:solidFill>
                <a:latin typeface="Quattrocento" pitchFamily="34" charset="0"/>
                <a:ea typeface="Quattrocento" pitchFamily="34" charset="-122"/>
                <a:cs typeface="Quattrocento" pitchFamily="34" charset="-120"/>
              </a:rPr>
              <a:t> Test Your Knowledge:</a:t>
            </a:r>
            <a:r>
              <a:rPr lang="en-US" sz="1850" dirty="0">
                <a:solidFill>
                  <a:srgbClr val="F9EEE7"/>
                </a:solidFill>
                <a:latin typeface="Quattrocento" pitchFamily="34" charset="0"/>
                <a:ea typeface="Quattrocento" pitchFamily="34" charset="-122"/>
                <a:cs typeface="Quattrocento" pitchFamily="34" charset="-120"/>
              </a:rPr>
              <a:t>
Cybersecurity begins with behavior. Verifying every link and sender builds habits that outsmart even the cleverest phishing tactics. Stay sharp. Stay safe.</a:t>
            </a:r>
            <a:endParaRPr lang="en-US" sz="185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492A27-39DB-5024-4A24-B77C291BDE78}"/>
            </a:ext>
          </a:extLst>
        </p:cNvPr>
        <p:cNvGrpSpPr/>
        <p:nvPr/>
      </p:nvGrpSpPr>
      <p:grpSpPr>
        <a:xfrm>
          <a:off x="0" y="0"/>
          <a:ext cx="0" cy="0"/>
          <a:chOff x="0" y="0"/>
          <a:chExt cx="0" cy="0"/>
        </a:xfrm>
      </p:grpSpPr>
      <p:grpSp>
        <p:nvGrpSpPr>
          <p:cNvPr id="2" name="Group 1">
            <a:extLst>
              <a:ext uri="{FF2B5EF4-FFF2-40B4-BE49-F238E27FC236}">
                <a16:creationId xmlns:a16="http://schemas.microsoft.com/office/drawing/2014/main" id="{6AB74CB7-A220-7D5B-D4FB-03DB0F03518C}"/>
              </a:ext>
            </a:extLst>
          </p:cNvPr>
          <p:cNvGrpSpPr/>
          <p:nvPr/>
        </p:nvGrpSpPr>
        <p:grpSpPr>
          <a:xfrm>
            <a:off x="-330201" y="-1011766"/>
            <a:ext cx="15798802" cy="9821332"/>
            <a:chOff x="-584201" y="-795866"/>
            <a:chExt cx="15798802" cy="9821332"/>
          </a:xfrm>
        </p:grpSpPr>
        <p:grpSp>
          <p:nvGrpSpPr>
            <p:cNvPr id="10" name="Group 9">
              <a:extLst>
                <a:ext uri="{FF2B5EF4-FFF2-40B4-BE49-F238E27FC236}">
                  <a16:creationId xmlns:a16="http://schemas.microsoft.com/office/drawing/2014/main" id="{E93998E9-AC52-6D7D-A7BD-5BC66E48A5AD}"/>
                </a:ext>
              </a:extLst>
            </p:cNvPr>
            <p:cNvGrpSpPr/>
            <p:nvPr/>
          </p:nvGrpSpPr>
          <p:grpSpPr>
            <a:xfrm>
              <a:off x="-584201" y="-795866"/>
              <a:ext cx="15798802" cy="9821332"/>
              <a:chOff x="-444501" y="-973666"/>
              <a:chExt cx="15798802" cy="9821332"/>
            </a:xfrm>
          </p:grpSpPr>
          <p:pic>
            <p:nvPicPr>
              <p:cNvPr id="3" name="Image 0" descr="preencoded.png">
                <a:extLst>
                  <a:ext uri="{FF2B5EF4-FFF2-40B4-BE49-F238E27FC236}">
                    <a16:creationId xmlns:a16="http://schemas.microsoft.com/office/drawing/2014/main" id="{B4A3CF4F-F301-E337-433E-96EF1196A2E1}"/>
                  </a:ext>
                </a:extLst>
              </p:cNvPr>
              <p:cNvPicPr>
                <a:picLocks noChangeAspect="1"/>
              </p:cNvPicPr>
              <p:nvPr/>
            </p:nvPicPr>
            <p:blipFill>
              <a:blip r:embed="rId2"/>
              <a:stretch>
                <a:fillRect/>
              </a:stretch>
            </p:blipFill>
            <p:spPr>
              <a:xfrm rot="16200000">
                <a:off x="2544234" y="-3962401"/>
                <a:ext cx="9821332" cy="15798802"/>
              </a:xfrm>
              <a:prstGeom prst="rect">
                <a:avLst/>
              </a:prstGeom>
            </p:spPr>
          </p:pic>
          <p:sp>
            <p:nvSpPr>
              <p:cNvPr id="7" name="TextBox 6">
                <a:extLst>
                  <a:ext uri="{FF2B5EF4-FFF2-40B4-BE49-F238E27FC236}">
                    <a16:creationId xmlns:a16="http://schemas.microsoft.com/office/drawing/2014/main" id="{F574AEC5-B738-8B0E-F49F-C95E9B83B0AC}"/>
                  </a:ext>
                </a:extLst>
              </p:cNvPr>
              <p:cNvSpPr txBox="1"/>
              <p:nvPr/>
            </p:nvSpPr>
            <p:spPr>
              <a:xfrm>
                <a:off x="3168650" y="1281667"/>
                <a:ext cx="9074150" cy="1200329"/>
              </a:xfrm>
              <a:prstGeom prst="rect">
                <a:avLst/>
              </a:prstGeom>
              <a:noFill/>
            </p:spPr>
            <p:txBody>
              <a:bodyPr wrap="square">
                <a:spAutoFit/>
              </a:bodyPr>
              <a:lstStyle/>
              <a:p>
                <a:r>
                  <a:rPr lang="en-US" sz="1800" dirty="0">
                    <a:solidFill>
                      <a:srgbClr val="FFD9BE"/>
                    </a:solidFill>
                    <a:latin typeface="Quattrocento" pitchFamily="34" charset="0"/>
                    <a:ea typeface="Quattrocento" pitchFamily="34" charset="-122"/>
                    <a:cs typeface="Quattrocento" pitchFamily="34" charset="-120"/>
                  </a:rPr>
                  <a:t> </a:t>
                </a:r>
                <a:r>
                  <a:rPr lang="en-US" sz="7200" b="1" dirty="0">
                    <a:solidFill>
                      <a:srgbClr val="FFD9BE"/>
                    </a:solidFill>
                    <a:latin typeface="Quattrocento" pitchFamily="34" charset="0"/>
                    <a:ea typeface="Quattrocento" pitchFamily="34" charset="-122"/>
                    <a:cs typeface="Quattrocento" pitchFamily="34" charset="-120"/>
                  </a:rPr>
                  <a:t>CORRECT ANSWER </a:t>
                </a:r>
                <a:endParaRPr lang="en-US" b="1" dirty="0"/>
              </a:p>
            </p:txBody>
          </p:sp>
          <p:pic>
            <p:nvPicPr>
              <p:cNvPr id="9" name="Graphic 8" descr="Checkmark">
                <a:extLst>
                  <a:ext uri="{FF2B5EF4-FFF2-40B4-BE49-F238E27FC236}">
                    <a16:creationId xmlns:a16="http://schemas.microsoft.com/office/drawing/2014/main" id="{34D5E5F0-3ACD-52AD-E97D-A3D477F88A9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654675" y="2520096"/>
                <a:ext cx="2965450" cy="2965450"/>
              </a:xfrm>
              <a:prstGeom prst="rect">
                <a:avLst/>
              </a:prstGeom>
              <a:effectLst>
                <a:innerShdw blurRad="63500" dist="50800" dir="18900000">
                  <a:prstClr val="black">
                    <a:alpha val="50000"/>
                  </a:prstClr>
                </a:innerShdw>
              </a:effectLst>
            </p:spPr>
          </p:pic>
        </p:grpSp>
        <p:sp>
          <p:nvSpPr>
            <p:cNvPr id="11" name="TextBox 10">
              <a:hlinkClick r:id="" action="ppaction://hlinkshowjump?jump=lastslide"/>
              <a:extLst>
                <a:ext uri="{FF2B5EF4-FFF2-40B4-BE49-F238E27FC236}">
                  <a16:creationId xmlns:a16="http://schemas.microsoft.com/office/drawing/2014/main" id="{BE2EBF41-C5C3-C006-F565-BCEACDF5C4E6}"/>
                </a:ext>
              </a:extLst>
            </p:cNvPr>
            <p:cNvSpPr txBox="1"/>
            <p:nvPr/>
          </p:nvSpPr>
          <p:spPr>
            <a:xfrm>
              <a:off x="5829300" y="7302500"/>
              <a:ext cx="2336800" cy="523220"/>
            </a:xfrm>
            <a:prstGeom prst="rect">
              <a:avLst/>
            </a:prstGeom>
            <a:noFill/>
            <a:ln w="38100">
              <a:solidFill>
                <a:schemeClr val="accent2">
                  <a:lumMod val="60000"/>
                  <a:lumOff val="40000"/>
                </a:schemeClr>
              </a:solidFill>
            </a:ln>
          </p:spPr>
          <p:txBody>
            <a:bodyPr wrap="square" rtlCol="0">
              <a:spAutoFit/>
            </a:bodyPr>
            <a:lstStyle/>
            <a:p>
              <a:pPr algn="ctr"/>
              <a:r>
                <a:rPr lang="en-US" sz="2800" b="1" dirty="0">
                  <a:solidFill>
                    <a:schemeClr val="accent2">
                      <a:lumMod val="60000"/>
                      <a:lumOff val="40000"/>
                    </a:schemeClr>
                  </a:solidFill>
                </a:rPr>
                <a:t>MOVE AHEAD</a:t>
              </a:r>
            </a:p>
          </p:txBody>
        </p:sp>
      </p:grpSp>
    </p:spTree>
    <p:extLst>
      <p:ext uri="{BB962C8B-B14F-4D97-AF65-F5344CB8AC3E}">
        <p14:creationId xmlns:p14="http://schemas.microsoft.com/office/powerpoint/2010/main" val="26323310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829520"/>
          </a:xfrm>
          <a:prstGeom prst="rect">
            <a:avLst/>
          </a:prstGeom>
        </p:spPr>
      </p:pic>
      <p:sp>
        <p:nvSpPr>
          <p:cNvPr id="3" name="Text 0"/>
          <p:cNvSpPr/>
          <p:nvPr/>
        </p:nvSpPr>
        <p:spPr>
          <a:xfrm>
            <a:off x="833914" y="3486507"/>
            <a:ext cx="5326142" cy="665678"/>
          </a:xfrm>
          <a:prstGeom prst="rect">
            <a:avLst/>
          </a:prstGeom>
          <a:noFill/>
          <a:ln/>
        </p:spPr>
        <p:txBody>
          <a:bodyPr wrap="none" lIns="0" tIns="0" rIns="0" bIns="0" rtlCol="0" anchor="t"/>
          <a:lstStyle/>
          <a:p>
            <a:pPr marL="0" indent="0" algn="l">
              <a:lnSpc>
                <a:spcPts val="5200"/>
              </a:lnSpc>
              <a:buNone/>
            </a:pPr>
            <a:r>
              <a:rPr lang="en-US" sz="4150" dirty="0">
                <a:solidFill>
                  <a:srgbClr val="FFD9BE"/>
                </a:solidFill>
                <a:latin typeface="Quattrocento" pitchFamily="34" charset="0"/>
                <a:ea typeface="Quattrocento" pitchFamily="34" charset="-122"/>
                <a:cs typeface="Quattrocento" pitchFamily="34" charset="-120"/>
              </a:rPr>
              <a:t>What is Phishing?</a:t>
            </a:r>
            <a:endParaRPr lang="en-US" sz="4150" dirty="0"/>
          </a:p>
        </p:txBody>
      </p:sp>
      <p:sp>
        <p:nvSpPr>
          <p:cNvPr id="4" name="Shape 1"/>
          <p:cNvSpPr/>
          <p:nvPr/>
        </p:nvSpPr>
        <p:spPr>
          <a:xfrm>
            <a:off x="833914" y="4491633"/>
            <a:ext cx="509230" cy="509230"/>
          </a:xfrm>
          <a:prstGeom prst="roundRect">
            <a:avLst>
              <a:gd name="adj" fmla="val 6668"/>
            </a:avLst>
          </a:prstGeom>
          <a:solidFill>
            <a:srgbClr val="315251"/>
          </a:solidFill>
          <a:ln/>
        </p:spPr>
      </p:sp>
      <p:sp>
        <p:nvSpPr>
          <p:cNvPr id="5" name="Text 2"/>
          <p:cNvSpPr/>
          <p:nvPr/>
        </p:nvSpPr>
        <p:spPr>
          <a:xfrm>
            <a:off x="1569482" y="4569381"/>
            <a:ext cx="2663071" cy="332899"/>
          </a:xfrm>
          <a:prstGeom prst="rect">
            <a:avLst/>
          </a:prstGeom>
          <a:noFill/>
          <a:ln/>
        </p:spPr>
        <p:txBody>
          <a:bodyPr wrap="none" lIns="0" tIns="0" rIns="0" bIns="0" rtlCol="0" anchor="t"/>
          <a:lstStyle/>
          <a:p>
            <a:pPr marL="0" indent="0" algn="l">
              <a:lnSpc>
                <a:spcPts val="2600"/>
              </a:lnSpc>
              <a:buNone/>
            </a:pPr>
            <a:r>
              <a:rPr lang="en-US" sz="2050" dirty="0">
                <a:solidFill>
                  <a:srgbClr val="F9EEE7"/>
                </a:solidFill>
                <a:latin typeface="Quattrocento" pitchFamily="34" charset="0"/>
                <a:ea typeface="Quattrocento" pitchFamily="34" charset="-122"/>
                <a:cs typeface="Quattrocento" pitchFamily="34" charset="-120"/>
              </a:rPr>
              <a:t>Fraudulent Attempts</a:t>
            </a:r>
            <a:endParaRPr lang="en-US" sz="2050" dirty="0"/>
          </a:p>
        </p:txBody>
      </p:sp>
      <p:sp>
        <p:nvSpPr>
          <p:cNvPr id="6" name="Text 3"/>
          <p:cNvSpPr/>
          <p:nvPr/>
        </p:nvSpPr>
        <p:spPr>
          <a:xfrm>
            <a:off x="1569482" y="5038011"/>
            <a:ext cx="3396734" cy="2534483"/>
          </a:xfrm>
          <a:prstGeom prst="rect">
            <a:avLst/>
          </a:prstGeom>
          <a:noFill/>
          <a:ln/>
        </p:spPr>
        <p:txBody>
          <a:bodyPr wrap="square" lIns="0" tIns="0" rIns="0" bIns="0" rtlCol="0" anchor="t"/>
          <a:lstStyle/>
          <a:p>
            <a:pPr marL="0" indent="0" algn="l">
              <a:lnSpc>
                <a:spcPts val="2850"/>
              </a:lnSpc>
              <a:buNone/>
            </a:pPr>
            <a:r>
              <a:rPr lang="en-US" sz="1750" dirty="0">
                <a:solidFill>
                  <a:srgbClr val="F9EEE7"/>
                </a:solidFill>
                <a:latin typeface="Quattrocento" pitchFamily="34" charset="0"/>
                <a:ea typeface="Quattrocento" pitchFamily="34" charset="-122"/>
                <a:cs typeface="Quattrocento" pitchFamily="34" charset="-120"/>
              </a:rPr>
              <a:t>Phishing involves tricking individuals into revealing sensitive data such as passwords, credit card numbers, or confidential business information by masquerading as trusted sources.</a:t>
            </a:r>
            <a:endParaRPr lang="en-US" sz="1750" dirty="0"/>
          </a:p>
        </p:txBody>
      </p:sp>
      <p:sp>
        <p:nvSpPr>
          <p:cNvPr id="7" name="Shape 4"/>
          <p:cNvSpPr/>
          <p:nvPr/>
        </p:nvSpPr>
        <p:spPr>
          <a:xfrm>
            <a:off x="5249108" y="4491633"/>
            <a:ext cx="509230" cy="509230"/>
          </a:xfrm>
          <a:prstGeom prst="roundRect">
            <a:avLst>
              <a:gd name="adj" fmla="val 6668"/>
            </a:avLst>
          </a:prstGeom>
          <a:solidFill>
            <a:srgbClr val="315251"/>
          </a:solidFill>
          <a:ln/>
        </p:spPr>
      </p:sp>
      <p:sp>
        <p:nvSpPr>
          <p:cNvPr id="8" name="Text 5"/>
          <p:cNvSpPr/>
          <p:nvPr/>
        </p:nvSpPr>
        <p:spPr>
          <a:xfrm>
            <a:off x="5984677" y="4569381"/>
            <a:ext cx="3192304" cy="332899"/>
          </a:xfrm>
          <a:prstGeom prst="rect">
            <a:avLst/>
          </a:prstGeom>
          <a:noFill/>
          <a:ln/>
        </p:spPr>
        <p:txBody>
          <a:bodyPr wrap="none" lIns="0" tIns="0" rIns="0" bIns="0" rtlCol="0" anchor="t"/>
          <a:lstStyle/>
          <a:p>
            <a:pPr marL="0" indent="0" algn="l">
              <a:lnSpc>
                <a:spcPts val="2600"/>
              </a:lnSpc>
              <a:buNone/>
            </a:pPr>
            <a:r>
              <a:rPr lang="en-US" sz="2050" dirty="0">
                <a:solidFill>
                  <a:srgbClr val="F9EEE7"/>
                </a:solidFill>
                <a:latin typeface="Quattrocento" pitchFamily="34" charset="0"/>
                <a:ea typeface="Quattrocento" pitchFamily="34" charset="-122"/>
                <a:cs typeface="Quattrocento" pitchFamily="34" charset="-120"/>
              </a:rPr>
              <a:t>Disguised Communication</a:t>
            </a:r>
            <a:endParaRPr lang="en-US" sz="2050" dirty="0"/>
          </a:p>
        </p:txBody>
      </p:sp>
      <p:sp>
        <p:nvSpPr>
          <p:cNvPr id="9" name="Text 6"/>
          <p:cNvSpPr/>
          <p:nvPr/>
        </p:nvSpPr>
        <p:spPr>
          <a:xfrm>
            <a:off x="5984677" y="5038011"/>
            <a:ext cx="3396734" cy="1448276"/>
          </a:xfrm>
          <a:prstGeom prst="rect">
            <a:avLst/>
          </a:prstGeom>
          <a:noFill/>
          <a:ln/>
        </p:spPr>
        <p:txBody>
          <a:bodyPr wrap="square" lIns="0" tIns="0" rIns="0" bIns="0" rtlCol="0" anchor="t"/>
          <a:lstStyle/>
          <a:p>
            <a:pPr marL="0" indent="0" algn="l">
              <a:lnSpc>
                <a:spcPts val="2850"/>
              </a:lnSpc>
              <a:buNone/>
            </a:pPr>
            <a:r>
              <a:rPr lang="en-US" sz="1750" dirty="0">
                <a:solidFill>
                  <a:srgbClr val="F9EEE7"/>
                </a:solidFill>
                <a:latin typeface="Quattrocento" pitchFamily="34" charset="0"/>
                <a:ea typeface="Quattrocento" pitchFamily="34" charset="-122"/>
                <a:cs typeface="Quattrocento" pitchFamily="34" charset="-120"/>
              </a:rPr>
              <a:t>These attempts often look like legitimate emails, websites, or messages, which increases their chance of deceiving recipients.</a:t>
            </a:r>
            <a:endParaRPr lang="en-US" sz="1750" dirty="0"/>
          </a:p>
        </p:txBody>
      </p:sp>
      <p:sp>
        <p:nvSpPr>
          <p:cNvPr id="10" name="Shape 7"/>
          <p:cNvSpPr/>
          <p:nvPr/>
        </p:nvSpPr>
        <p:spPr>
          <a:xfrm>
            <a:off x="9664303" y="4491633"/>
            <a:ext cx="509230" cy="509230"/>
          </a:xfrm>
          <a:prstGeom prst="roundRect">
            <a:avLst>
              <a:gd name="adj" fmla="val 6668"/>
            </a:avLst>
          </a:prstGeom>
          <a:solidFill>
            <a:srgbClr val="315251"/>
          </a:solidFill>
          <a:ln/>
        </p:spPr>
      </p:sp>
      <p:sp>
        <p:nvSpPr>
          <p:cNvPr id="11" name="Text 8"/>
          <p:cNvSpPr/>
          <p:nvPr/>
        </p:nvSpPr>
        <p:spPr>
          <a:xfrm>
            <a:off x="10399871" y="4569381"/>
            <a:ext cx="2663071" cy="332899"/>
          </a:xfrm>
          <a:prstGeom prst="rect">
            <a:avLst/>
          </a:prstGeom>
          <a:noFill/>
          <a:ln/>
        </p:spPr>
        <p:txBody>
          <a:bodyPr wrap="none" lIns="0" tIns="0" rIns="0" bIns="0" rtlCol="0" anchor="t"/>
          <a:lstStyle/>
          <a:p>
            <a:pPr marL="0" indent="0" algn="l">
              <a:lnSpc>
                <a:spcPts val="2600"/>
              </a:lnSpc>
              <a:buNone/>
            </a:pPr>
            <a:r>
              <a:rPr lang="en-US" sz="2050" dirty="0">
                <a:solidFill>
                  <a:srgbClr val="F9EEE7"/>
                </a:solidFill>
                <a:latin typeface="Quattrocento" pitchFamily="34" charset="0"/>
                <a:ea typeface="Quattrocento" pitchFamily="34" charset="-122"/>
                <a:cs typeface="Quattrocento" pitchFamily="34" charset="-120"/>
              </a:rPr>
              <a:t>Common Targets</a:t>
            </a:r>
            <a:endParaRPr lang="en-US" sz="2050" dirty="0"/>
          </a:p>
        </p:txBody>
      </p:sp>
      <p:sp>
        <p:nvSpPr>
          <p:cNvPr id="12" name="Text 9"/>
          <p:cNvSpPr/>
          <p:nvPr/>
        </p:nvSpPr>
        <p:spPr>
          <a:xfrm>
            <a:off x="10399871" y="5038011"/>
            <a:ext cx="3396734" cy="1448276"/>
          </a:xfrm>
          <a:prstGeom prst="rect">
            <a:avLst/>
          </a:prstGeom>
          <a:noFill/>
          <a:ln/>
        </p:spPr>
        <p:txBody>
          <a:bodyPr wrap="square" lIns="0" tIns="0" rIns="0" bIns="0" rtlCol="0" anchor="t"/>
          <a:lstStyle/>
          <a:p>
            <a:pPr marL="0" indent="0" algn="l">
              <a:lnSpc>
                <a:spcPts val="2850"/>
              </a:lnSpc>
              <a:buNone/>
            </a:pPr>
            <a:r>
              <a:rPr lang="en-US" sz="1750" dirty="0">
                <a:solidFill>
                  <a:srgbClr val="F9EEE7"/>
                </a:solidFill>
                <a:latin typeface="Quattrocento" pitchFamily="34" charset="0"/>
                <a:ea typeface="Quattrocento" pitchFamily="34" charset="-122"/>
                <a:cs typeface="Quattrocento" pitchFamily="34" charset="-120"/>
              </a:rPr>
              <a:t>The typical targets include login credentials for email or company portals, financial account details, and other personal identifiers.</a:t>
            </a:r>
            <a:endParaRPr lang="en-US" sz="175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E06B83-9E8F-C19A-EBE4-781359F23E83}"/>
            </a:ext>
          </a:extLst>
        </p:cNvPr>
        <p:cNvGrpSpPr/>
        <p:nvPr/>
      </p:nvGrpSpPr>
      <p:grpSpPr>
        <a:xfrm>
          <a:off x="0" y="0"/>
          <a:ext cx="0" cy="0"/>
          <a:chOff x="0" y="0"/>
          <a:chExt cx="0" cy="0"/>
        </a:xfrm>
      </p:grpSpPr>
      <p:grpSp>
        <p:nvGrpSpPr>
          <p:cNvPr id="2" name="Group 1">
            <a:extLst>
              <a:ext uri="{FF2B5EF4-FFF2-40B4-BE49-F238E27FC236}">
                <a16:creationId xmlns:a16="http://schemas.microsoft.com/office/drawing/2014/main" id="{F228D8B6-5D3A-30CE-9145-A8A6EB6A05A7}"/>
              </a:ext>
            </a:extLst>
          </p:cNvPr>
          <p:cNvGrpSpPr/>
          <p:nvPr/>
        </p:nvGrpSpPr>
        <p:grpSpPr>
          <a:xfrm>
            <a:off x="-330203" y="-1011766"/>
            <a:ext cx="15798802" cy="9821332"/>
            <a:chOff x="-584201" y="-795866"/>
            <a:chExt cx="15798802" cy="9821332"/>
          </a:xfrm>
        </p:grpSpPr>
        <p:grpSp>
          <p:nvGrpSpPr>
            <p:cNvPr id="10" name="Group 9">
              <a:extLst>
                <a:ext uri="{FF2B5EF4-FFF2-40B4-BE49-F238E27FC236}">
                  <a16:creationId xmlns:a16="http://schemas.microsoft.com/office/drawing/2014/main" id="{972A0A4D-CA1C-436B-84DA-23161F9755ED}"/>
                </a:ext>
              </a:extLst>
            </p:cNvPr>
            <p:cNvGrpSpPr/>
            <p:nvPr/>
          </p:nvGrpSpPr>
          <p:grpSpPr>
            <a:xfrm>
              <a:off x="-584201" y="-795866"/>
              <a:ext cx="15798802" cy="9821332"/>
              <a:chOff x="-444501" y="-973666"/>
              <a:chExt cx="15798802" cy="9821332"/>
            </a:xfrm>
          </p:grpSpPr>
          <p:pic>
            <p:nvPicPr>
              <p:cNvPr id="3" name="Image 0" descr="preencoded.png">
                <a:extLst>
                  <a:ext uri="{FF2B5EF4-FFF2-40B4-BE49-F238E27FC236}">
                    <a16:creationId xmlns:a16="http://schemas.microsoft.com/office/drawing/2014/main" id="{C48078B3-D9A4-86D8-39EC-7684FDBA20CD}"/>
                  </a:ext>
                </a:extLst>
              </p:cNvPr>
              <p:cNvPicPr>
                <a:picLocks noChangeAspect="1"/>
              </p:cNvPicPr>
              <p:nvPr/>
            </p:nvPicPr>
            <p:blipFill>
              <a:blip r:embed="rId2"/>
              <a:stretch>
                <a:fillRect/>
              </a:stretch>
            </p:blipFill>
            <p:spPr>
              <a:xfrm rot="16200000">
                <a:off x="2544234" y="-3962401"/>
                <a:ext cx="9821332" cy="15798802"/>
              </a:xfrm>
              <a:prstGeom prst="rect">
                <a:avLst/>
              </a:prstGeom>
            </p:spPr>
          </p:pic>
          <p:sp>
            <p:nvSpPr>
              <p:cNvPr id="7" name="TextBox 6">
                <a:extLst>
                  <a:ext uri="{FF2B5EF4-FFF2-40B4-BE49-F238E27FC236}">
                    <a16:creationId xmlns:a16="http://schemas.microsoft.com/office/drawing/2014/main" id="{3CF5C5E9-037A-202E-0165-DC6D1FE829D8}"/>
                  </a:ext>
                </a:extLst>
              </p:cNvPr>
              <p:cNvSpPr txBox="1"/>
              <p:nvPr/>
            </p:nvSpPr>
            <p:spPr>
              <a:xfrm>
                <a:off x="3330574" y="1281667"/>
                <a:ext cx="8248651" cy="1200329"/>
              </a:xfrm>
              <a:prstGeom prst="rect">
                <a:avLst/>
              </a:prstGeom>
              <a:noFill/>
            </p:spPr>
            <p:txBody>
              <a:bodyPr wrap="square">
                <a:spAutoFit/>
              </a:bodyPr>
              <a:lstStyle/>
              <a:p>
                <a:r>
                  <a:rPr lang="en-US" sz="1800" dirty="0">
                    <a:solidFill>
                      <a:srgbClr val="FFD9BE"/>
                    </a:solidFill>
                    <a:latin typeface="Quattrocento" pitchFamily="34" charset="0"/>
                    <a:ea typeface="Quattrocento" pitchFamily="34" charset="-122"/>
                    <a:cs typeface="Quattrocento" pitchFamily="34" charset="-120"/>
                  </a:rPr>
                  <a:t> </a:t>
                </a:r>
                <a:r>
                  <a:rPr lang="en-US" sz="7200" b="1" dirty="0">
                    <a:solidFill>
                      <a:srgbClr val="FFD9BE"/>
                    </a:solidFill>
                    <a:latin typeface="Quattrocento" pitchFamily="34" charset="0"/>
                    <a:ea typeface="Quattrocento" pitchFamily="34" charset="-122"/>
                    <a:cs typeface="Quattrocento" pitchFamily="34" charset="-120"/>
                  </a:rPr>
                  <a:t>WRONG  ANSWER </a:t>
                </a:r>
                <a:endParaRPr lang="en-US" b="1" dirty="0"/>
              </a:p>
            </p:txBody>
          </p:sp>
        </p:grpSp>
        <p:sp>
          <p:nvSpPr>
            <p:cNvPr id="11" name="TextBox 10">
              <a:hlinkClick r:id="" action="ppaction://hlinkshowjump?jump=lastslideviewed"/>
              <a:extLst>
                <a:ext uri="{FF2B5EF4-FFF2-40B4-BE49-F238E27FC236}">
                  <a16:creationId xmlns:a16="http://schemas.microsoft.com/office/drawing/2014/main" id="{89333606-252E-9E73-8654-3B923588293B}"/>
                </a:ext>
              </a:extLst>
            </p:cNvPr>
            <p:cNvSpPr txBox="1"/>
            <p:nvPr/>
          </p:nvSpPr>
          <p:spPr>
            <a:xfrm>
              <a:off x="5549900" y="7302500"/>
              <a:ext cx="2336800" cy="523220"/>
            </a:xfrm>
            <a:prstGeom prst="rect">
              <a:avLst/>
            </a:prstGeom>
            <a:noFill/>
            <a:ln w="38100">
              <a:solidFill>
                <a:schemeClr val="accent2">
                  <a:lumMod val="60000"/>
                  <a:lumOff val="40000"/>
                </a:schemeClr>
              </a:solidFill>
            </a:ln>
          </p:spPr>
          <p:txBody>
            <a:bodyPr wrap="square" rtlCol="0">
              <a:spAutoFit/>
            </a:bodyPr>
            <a:lstStyle/>
            <a:p>
              <a:pPr algn="ctr"/>
              <a:r>
                <a:rPr lang="en-US" sz="2800" b="1" dirty="0">
                  <a:solidFill>
                    <a:schemeClr val="accent2">
                      <a:lumMod val="60000"/>
                      <a:lumOff val="40000"/>
                    </a:schemeClr>
                  </a:solidFill>
                </a:rPr>
                <a:t>GO BACK</a:t>
              </a:r>
            </a:p>
          </p:txBody>
        </p:sp>
      </p:grpSp>
      <p:pic>
        <p:nvPicPr>
          <p:cNvPr id="5" name="Graphic 4" descr="Close">
            <a:extLst>
              <a:ext uri="{FF2B5EF4-FFF2-40B4-BE49-F238E27FC236}">
                <a16:creationId xmlns:a16="http://schemas.microsoft.com/office/drawing/2014/main" id="{A98F0BE2-B3EE-4F73-050E-87CED0BE43D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562599" y="2807331"/>
            <a:ext cx="2819400" cy="2819400"/>
          </a:xfrm>
          <a:prstGeom prst="rect">
            <a:avLst/>
          </a:prstGeom>
        </p:spPr>
      </p:pic>
    </p:spTree>
    <p:extLst>
      <p:ext uri="{BB962C8B-B14F-4D97-AF65-F5344CB8AC3E}">
        <p14:creationId xmlns:p14="http://schemas.microsoft.com/office/powerpoint/2010/main" val="34402147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sp>
        <p:nvSpPr>
          <p:cNvPr id="2" name="Text 0"/>
          <p:cNvSpPr/>
          <p:nvPr/>
        </p:nvSpPr>
        <p:spPr>
          <a:xfrm>
            <a:off x="837724" y="1250513"/>
            <a:ext cx="11860768" cy="971550"/>
          </a:xfrm>
          <a:prstGeom prst="rect">
            <a:avLst/>
          </a:prstGeom>
          <a:noFill/>
          <a:ln/>
        </p:spPr>
        <p:txBody>
          <a:bodyPr wrap="none" lIns="0" tIns="0" rIns="0" bIns="0" rtlCol="0" anchor="t"/>
          <a:lstStyle/>
          <a:p>
            <a:pPr marL="0" indent="0" algn="l">
              <a:lnSpc>
                <a:spcPts val="7650"/>
              </a:lnSpc>
              <a:buNone/>
            </a:pPr>
            <a:r>
              <a:rPr lang="en-US" sz="6100" b="1" dirty="0">
                <a:solidFill>
                  <a:srgbClr val="FFD9BE"/>
                </a:solidFill>
                <a:latin typeface="Quattrocento" pitchFamily="34" charset="0"/>
                <a:ea typeface="Quattrocento" pitchFamily="34" charset="-122"/>
                <a:cs typeface="Quattrocento" pitchFamily="34" charset="-120"/>
              </a:rPr>
              <a:t>Thank You for Being Cyber Smart</a:t>
            </a:r>
            <a:endParaRPr lang="en-US" sz="6100" dirty="0"/>
          </a:p>
        </p:txBody>
      </p:sp>
      <p:sp>
        <p:nvSpPr>
          <p:cNvPr id="3" name="Text 1"/>
          <p:cNvSpPr/>
          <p:nvPr/>
        </p:nvSpPr>
        <p:spPr>
          <a:xfrm>
            <a:off x="1196697" y="2970014"/>
            <a:ext cx="12595979" cy="478631"/>
          </a:xfrm>
          <a:prstGeom prst="rect">
            <a:avLst/>
          </a:prstGeom>
          <a:noFill/>
          <a:ln/>
        </p:spPr>
        <p:txBody>
          <a:bodyPr wrap="none" lIns="0" tIns="0" rIns="0" bIns="0" rtlCol="0" anchor="t"/>
          <a:lstStyle/>
          <a:p>
            <a:pPr marL="0" indent="0" algn="l">
              <a:lnSpc>
                <a:spcPts val="3750"/>
              </a:lnSpc>
              <a:buNone/>
            </a:pPr>
            <a:r>
              <a:rPr lang="en-US" sz="2350" i="1" dirty="0">
                <a:solidFill>
                  <a:srgbClr val="F9EEE7"/>
                </a:solidFill>
                <a:latin typeface="Quattrocento" pitchFamily="34" charset="0"/>
                <a:ea typeface="Quattrocento" pitchFamily="34" charset="-122"/>
                <a:cs typeface="Quattrocento" pitchFamily="34" charset="-120"/>
              </a:rPr>
              <a:t>"Every click is a choice. You chose to be informed—now you’re dangerous to attackers</a:t>
            </a:r>
            <a:endParaRPr lang="en-US" sz="2350" dirty="0"/>
          </a:p>
        </p:txBody>
      </p:sp>
      <p:sp>
        <p:nvSpPr>
          <p:cNvPr id="4" name="Shape 2"/>
          <p:cNvSpPr/>
          <p:nvPr/>
        </p:nvSpPr>
        <p:spPr>
          <a:xfrm>
            <a:off x="837724" y="2700814"/>
            <a:ext cx="30480" cy="1017032"/>
          </a:xfrm>
          <a:prstGeom prst="rect">
            <a:avLst/>
          </a:prstGeom>
          <a:solidFill>
            <a:srgbClr val="EF9C82"/>
          </a:solidFill>
          <a:ln/>
        </p:spPr>
      </p:sp>
      <p:sp>
        <p:nvSpPr>
          <p:cNvPr id="5" name="Text 3"/>
          <p:cNvSpPr/>
          <p:nvPr/>
        </p:nvSpPr>
        <p:spPr>
          <a:xfrm>
            <a:off x="837724" y="3987046"/>
            <a:ext cx="12954952" cy="383024"/>
          </a:xfrm>
          <a:prstGeom prst="rect">
            <a:avLst/>
          </a:prstGeom>
          <a:noFill/>
          <a:ln/>
        </p:spPr>
        <p:txBody>
          <a:bodyPr wrap="none" lIns="0" tIns="0" rIns="0" bIns="0" rtlCol="0" anchor="t"/>
          <a:lstStyle/>
          <a:p>
            <a:pPr marL="0" indent="0" algn="l">
              <a:lnSpc>
                <a:spcPts val="3000"/>
              </a:lnSpc>
              <a:buNone/>
            </a:pPr>
            <a:endParaRPr lang="en-US" sz="1850" dirty="0"/>
          </a:p>
        </p:txBody>
      </p:sp>
      <p:sp>
        <p:nvSpPr>
          <p:cNvPr id="6" name="Text 4"/>
          <p:cNvSpPr/>
          <p:nvPr/>
        </p:nvSpPr>
        <p:spPr>
          <a:xfrm>
            <a:off x="837724" y="4639270"/>
            <a:ext cx="12954952" cy="383024"/>
          </a:xfrm>
          <a:prstGeom prst="rect">
            <a:avLst/>
          </a:prstGeom>
          <a:noFill/>
          <a:ln/>
        </p:spPr>
        <p:txBody>
          <a:bodyPr wrap="none" lIns="0" tIns="0" rIns="0" bIns="0" rtlCol="0" anchor="t"/>
          <a:lstStyle/>
          <a:p>
            <a:pPr marL="0" indent="0" algn="l">
              <a:lnSpc>
                <a:spcPts val="3000"/>
              </a:lnSpc>
              <a:buNone/>
            </a:pPr>
            <a:endParaRPr lang="en-US" sz="1850" dirty="0"/>
          </a:p>
        </p:txBody>
      </p:sp>
      <p:sp>
        <p:nvSpPr>
          <p:cNvPr id="7" name="Text 5"/>
          <p:cNvSpPr/>
          <p:nvPr/>
        </p:nvSpPr>
        <p:spPr>
          <a:xfrm>
            <a:off x="837724" y="5291495"/>
            <a:ext cx="12954952" cy="383024"/>
          </a:xfrm>
          <a:prstGeom prst="rect">
            <a:avLst/>
          </a:prstGeom>
          <a:noFill/>
          <a:ln/>
        </p:spPr>
        <p:txBody>
          <a:bodyPr wrap="none" lIns="0" tIns="0" rIns="0" bIns="0" rtlCol="0" anchor="t"/>
          <a:lstStyle/>
          <a:p>
            <a:pPr marL="0" indent="0" algn="l">
              <a:lnSpc>
                <a:spcPts val="3000"/>
              </a:lnSpc>
              <a:buNone/>
            </a:pPr>
            <a:r>
              <a:rPr lang="en-US" sz="1850" u="sng" dirty="0">
                <a:solidFill>
                  <a:srgbClr val="F9EEE7"/>
                </a:solidFill>
                <a:latin typeface="Quattrocento" pitchFamily="34" charset="0"/>
                <a:ea typeface="Quattrocento" pitchFamily="34" charset="-122"/>
                <a:cs typeface="Quattrocento" pitchFamily="34" charset="-120"/>
              </a:rPr>
              <a:t>Trained by</a:t>
            </a:r>
            <a:r>
              <a:rPr lang="en-US" sz="1850" dirty="0">
                <a:solidFill>
                  <a:srgbClr val="F9EEE7"/>
                </a:solidFill>
                <a:latin typeface="Quattrocento" pitchFamily="34" charset="0"/>
                <a:ea typeface="Quattrocento" pitchFamily="34" charset="-122"/>
                <a:cs typeface="Quattrocento" pitchFamily="34" charset="-120"/>
              </a:rPr>
              <a:t>: Ayesha Yousufi</a:t>
            </a:r>
            <a:endParaRPr lang="en-US" sz="1850" dirty="0"/>
          </a:p>
        </p:txBody>
      </p:sp>
      <p:sp>
        <p:nvSpPr>
          <p:cNvPr id="8" name="Text 6"/>
          <p:cNvSpPr/>
          <p:nvPr/>
        </p:nvSpPr>
        <p:spPr>
          <a:xfrm>
            <a:off x="837724" y="5943719"/>
            <a:ext cx="12954952" cy="383024"/>
          </a:xfrm>
          <a:prstGeom prst="rect">
            <a:avLst/>
          </a:prstGeom>
          <a:noFill/>
          <a:ln/>
        </p:spPr>
        <p:txBody>
          <a:bodyPr wrap="none" lIns="0" tIns="0" rIns="0" bIns="0" rtlCol="0" anchor="t"/>
          <a:lstStyle/>
          <a:p>
            <a:pPr marL="0" indent="0" algn="l">
              <a:lnSpc>
                <a:spcPts val="3000"/>
              </a:lnSpc>
              <a:buNone/>
            </a:pPr>
            <a:r>
              <a:rPr lang="en-US" sz="1850" u="sng" dirty="0">
                <a:solidFill>
                  <a:srgbClr val="F9EEE7"/>
                </a:solidFill>
                <a:latin typeface="Quattrocento" pitchFamily="34" charset="0"/>
                <a:ea typeface="Quattrocento" pitchFamily="34" charset="-122"/>
                <a:cs typeface="Quattrocento" pitchFamily="34" charset="-120"/>
              </a:rPr>
              <a:t>Email:</a:t>
            </a:r>
            <a:r>
              <a:rPr lang="en-US" sz="1850" dirty="0">
                <a:solidFill>
                  <a:srgbClr val="F9EEE7"/>
                </a:solidFill>
                <a:latin typeface="Quattrocento" pitchFamily="34" charset="0"/>
                <a:ea typeface="Quattrocento" pitchFamily="34" charset="-122"/>
                <a:cs typeface="Quattrocento" pitchFamily="34" charset="-120"/>
              </a:rPr>
              <a:t> ayeshayousufi17@gmail.com</a:t>
            </a:r>
            <a:endParaRPr lang="en-US" sz="1850" dirty="0"/>
          </a:p>
        </p:txBody>
      </p:sp>
      <p:sp>
        <p:nvSpPr>
          <p:cNvPr id="9" name="Text 7"/>
          <p:cNvSpPr/>
          <p:nvPr/>
        </p:nvSpPr>
        <p:spPr>
          <a:xfrm>
            <a:off x="837724" y="6595943"/>
            <a:ext cx="12954952" cy="383024"/>
          </a:xfrm>
          <a:prstGeom prst="rect">
            <a:avLst/>
          </a:prstGeom>
          <a:noFill/>
          <a:ln/>
        </p:spPr>
        <p:txBody>
          <a:bodyPr wrap="none" lIns="0" tIns="0" rIns="0" bIns="0" rtlCol="0" anchor="t"/>
          <a:lstStyle/>
          <a:p>
            <a:pPr marL="0" indent="0" algn="l">
              <a:lnSpc>
                <a:spcPts val="3000"/>
              </a:lnSpc>
              <a:buNone/>
            </a:pPr>
            <a:r>
              <a:rPr lang="en-US" sz="1850" u="sng" dirty="0">
                <a:solidFill>
                  <a:srgbClr val="F9EEE7"/>
                </a:solidFill>
                <a:latin typeface="Quattrocento" pitchFamily="34" charset="0"/>
                <a:ea typeface="Quattrocento" pitchFamily="34" charset="-122"/>
                <a:cs typeface="Quattrocento" pitchFamily="34" charset="-120"/>
              </a:rPr>
              <a:t>GitHub Profile:</a:t>
            </a:r>
            <a:r>
              <a:rPr lang="en-US" sz="1850" dirty="0">
                <a:solidFill>
                  <a:srgbClr val="F9EEE7"/>
                </a:solidFill>
                <a:latin typeface="Quattrocento" pitchFamily="34" charset="0"/>
                <a:ea typeface="Quattrocento" pitchFamily="34" charset="-122"/>
                <a:cs typeface="Quattrocento" pitchFamily="34" charset="-120"/>
              </a:rPr>
              <a:t>  https://github.com/ayesha-yt</a:t>
            </a:r>
            <a:endParaRPr lang="en-US" sz="18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7315200" cy="8229600"/>
          </a:xfrm>
          <a:prstGeom prst="rect">
            <a:avLst/>
          </a:prstGeom>
        </p:spPr>
      </p:pic>
      <p:pic>
        <p:nvPicPr>
          <p:cNvPr id="3" name="Image 1" descr="preencoded.png"/>
          <p:cNvPicPr>
            <a:picLocks noChangeAspect="1"/>
          </p:cNvPicPr>
          <p:nvPr/>
        </p:nvPicPr>
        <p:blipFill>
          <a:blip r:embed="rId4"/>
          <a:stretch>
            <a:fillRect/>
          </a:stretch>
        </p:blipFill>
        <p:spPr>
          <a:xfrm>
            <a:off x="224314" y="1468279"/>
            <a:ext cx="6866453" cy="5292923"/>
          </a:xfrm>
          <a:prstGeom prst="rect">
            <a:avLst/>
          </a:prstGeom>
        </p:spPr>
      </p:pic>
      <p:sp>
        <p:nvSpPr>
          <p:cNvPr id="4" name="Text 0"/>
          <p:cNvSpPr/>
          <p:nvPr/>
        </p:nvSpPr>
        <p:spPr>
          <a:xfrm>
            <a:off x="8152924" y="837367"/>
            <a:ext cx="4791670" cy="528042"/>
          </a:xfrm>
          <a:prstGeom prst="rect">
            <a:avLst/>
          </a:prstGeom>
          <a:noFill/>
          <a:ln/>
        </p:spPr>
        <p:txBody>
          <a:bodyPr wrap="none" lIns="0" tIns="0" rIns="0" bIns="0" rtlCol="0" anchor="t"/>
          <a:lstStyle/>
          <a:p>
            <a:pPr marL="0" indent="0" algn="l">
              <a:lnSpc>
                <a:spcPts val="4150"/>
              </a:lnSpc>
              <a:buNone/>
            </a:pPr>
            <a:r>
              <a:rPr lang="en-US" sz="3300" dirty="0">
                <a:solidFill>
                  <a:srgbClr val="FFD9BE"/>
                </a:solidFill>
                <a:latin typeface="Quattrocento" pitchFamily="34" charset="0"/>
                <a:ea typeface="Quattrocento" pitchFamily="34" charset="-122"/>
                <a:cs typeface="Quattrocento" pitchFamily="34" charset="-120"/>
              </a:rPr>
              <a:t>Types of Phishing Attacks</a:t>
            </a:r>
            <a:endParaRPr lang="en-US" sz="3300" dirty="0"/>
          </a:p>
        </p:txBody>
      </p:sp>
      <p:sp>
        <p:nvSpPr>
          <p:cNvPr id="5" name="Shape 1"/>
          <p:cNvSpPr/>
          <p:nvPr/>
        </p:nvSpPr>
        <p:spPr>
          <a:xfrm>
            <a:off x="8152924" y="1634609"/>
            <a:ext cx="5639753" cy="1304806"/>
          </a:xfrm>
          <a:prstGeom prst="roundRect">
            <a:avLst>
              <a:gd name="adj" fmla="val 2064"/>
            </a:avLst>
          </a:prstGeom>
          <a:solidFill>
            <a:srgbClr val="315251"/>
          </a:solidFill>
          <a:ln/>
        </p:spPr>
      </p:sp>
      <p:sp>
        <p:nvSpPr>
          <p:cNvPr id="6" name="Text 2"/>
          <p:cNvSpPr/>
          <p:nvPr/>
        </p:nvSpPr>
        <p:spPr>
          <a:xfrm>
            <a:off x="8332351" y="1814036"/>
            <a:ext cx="2112169" cy="263962"/>
          </a:xfrm>
          <a:prstGeom prst="rect">
            <a:avLst/>
          </a:prstGeom>
          <a:noFill/>
          <a:ln/>
        </p:spPr>
        <p:txBody>
          <a:bodyPr wrap="none" lIns="0" tIns="0" rIns="0" bIns="0" rtlCol="0" anchor="t"/>
          <a:lstStyle/>
          <a:p>
            <a:pPr marL="0" indent="0" algn="l">
              <a:lnSpc>
                <a:spcPts val="2050"/>
              </a:lnSpc>
              <a:buNone/>
            </a:pPr>
            <a:r>
              <a:rPr lang="en-US" sz="1650" dirty="0">
                <a:solidFill>
                  <a:srgbClr val="F9EEE7"/>
                </a:solidFill>
                <a:latin typeface="Quattrocento" pitchFamily="34" charset="0"/>
                <a:ea typeface="Quattrocento" pitchFamily="34" charset="-122"/>
                <a:cs typeface="Quattrocento" pitchFamily="34" charset="-120"/>
              </a:rPr>
              <a:t>Deceptive Phishing</a:t>
            </a:r>
            <a:endParaRPr lang="en-US" sz="1650" dirty="0"/>
          </a:p>
        </p:txBody>
      </p:sp>
      <p:sp>
        <p:nvSpPr>
          <p:cNvPr id="7" name="Text 3"/>
          <p:cNvSpPr/>
          <p:nvPr/>
        </p:nvSpPr>
        <p:spPr>
          <a:xfrm>
            <a:off x="8332351" y="2185630"/>
            <a:ext cx="5280898" cy="574358"/>
          </a:xfrm>
          <a:prstGeom prst="rect">
            <a:avLst/>
          </a:prstGeom>
          <a:noFill/>
          <a:ln/>
        </p:spPr>
        <p:txBody>
          <a:bodyPr wrap="square" lIns="0" tIns="0" rIns="0" bIns="0" rtlCol="0" anchor="t"/>
          <a:lstStyle/>
          <a:p>
            <a:pPr marL="0" indent="0" algn="l">
              <a:lnSpc>
                <a:spcPts val="2250"/>
              </a:lnSpc>
              <a:buNone/>
            </a:pPr>
            <a:r>
              <a:rPr lang="en-US" sz="1400" dirty="0">
                <a:solidFill>
                  <a:srgbClr val="F9EEE7"/>
                </a:solidFill>
                <a:latin typeface="Quattrocento" pitchFamily="34" charset="0"/>
                <a:ea typeface="Quattrocento" pitchFamily="34" charset="-122"/>
                <a:cs typeface="Quattrocento" pitchFamily="34" charset="-120"/>
              </a:rPr>
              <a:t>Mass emails or fake websites are sent to steal sensitive information by impersonating trusted entities.</a:t>
            </a:r>
            <a:endParaRPr lang="en-US" sz="1400" dirty="0"/>
          </a:p>
        </p:txBody>
      </p:sp>
      <p:sp>
        <p:nvSpPr>
          <p:cNvPr id="8" name="Shape 4"/>
          <p:cNvSpPr/>
          <p:nvPr/>
        </p:nvSpPr>
        <p:spPr>
          <a:xfrm>
            <a:off x="8152924" y="3118842"/>
            <a:ext cx="5639753" cy="1304806"/>
          </a:xfrm>
          <a:prstGeom prst="roundRect">
            <a:avLst>
              <a:gd name="adj" fmla="val 2064"/>
            </a:avLst>
          </a:prstGeom>
          <a:solidFill>
            <a:srgbClr val="315251"/>
          </a:solidFill>
          <a:ln/>
        </p:spPr>
      </p:sp>
      <p:sp>
        <p:nvSpPr>
          <p:cNvPr id="9" name="Text 5"/>
          <p:cNvSpPr/>
          <p:nvPr/>
        </p:nvSpPr>
        <p:spPr>
          <a:xfrm>
            <a:off x="8332351" y="3298269"/>
            <a:ext cx="2112169" cy="263962"/>
          </a:xfrm>
          <a:prstGeom prst="rect">
            <a:avLst/>
          </a:prstGeom>
          <a:noFill/>
          <a:ln/>
        </p:spPr>
        <p:txBody>
          <a:bodyPr wrap="none" lIns="0" tIns="0" rIns="0" bIns="0" rtlCol="0" anchor="t"/>
          <a:lstStyle/>
          <a:p>
            <a:pPr marL="0" indent="0" algn="l">
              <a:lnSpc>
                <a:spcPts val="2050"/>
              </a:lnSpc>
              <a:buNone/>
            </a:pPr>
            <a:r>
              <a:rPr lang="en-US" sz="1650" dirty="0">
                <a:solidFill>
                  <a:srgbClr val="F9EEE7"/>
                </a:solidFill>
                <a:latin typeface="Quattrocento" pitchFamily="34" charset="0"/>
                <a:ea typeface="Quattrocento" pitchFamily="34" charset="-122"/>
                <a:cs typeface="Quattrocento" pitchFamily="34" charset="-120"/>
              </a:rPr>
              <a:t>Spear Phishing</a:t>
            </a:r>
            <a:endParaRPr lang="en-US" sz="1650" dirty="0"/>
          </a:p>
        </p:txBody>
      </p:sp>
      <p:sp>
        <p:nvSpPr>
          <p:cNvPr id="10" name="Text 6"/>
          <p:cNvSpPr/>
          <p:nvPr/>
        </p:nvSpPr>
        <p:spPr>
          <a:xfrm>
            <a:off x="8332351" y="3669863"/>
            <a:ext cx="5280898" cy="574358"/>
          </a:xfrm>
          <a:prstGeom prst="rect">
            <a:avLst/>
          </a:prstGeom>
          <a:noFill/>
          <a:ln/>
        </p:spPr>
        <p:txBody>
          <a:bodyPr wrap="square" lIns="0" tIns="0" rIns="0" bIns="0" rtlCol="0" anchor="t"/>
          <a:lstStyle/>
          <a:p>
            <a:pPr marL="0" indent="0" algn="l">
              <a:lnSpc>
                <a:spcPts val="2250"/>
              </a:lnSpc>
              <a:buNone/>
            </a:pPr>
            <a:r>
              <a:rPr lang="en-US" sz="1400" dirty="0">
                <a:solidFill>
                  <a:srgbClr val="F9EEE7"/>
                </a:solidFill>
                <a:latin typeface="Quattrocento" pitchFamily="34" charset="0"/>
                <a:ea typeface="Quattrocento" pitchFamily="34" charset="-122"/>
                <a:cs typeface="Quattrocento" pitchFamily="34" charset="-120"/>
              </a:rPr>
              <a:t>Highly targeted attacks aimed at specific individuals using gathered personal information to increase credibility.</a:t>
            </a:r>
            <a:endParaRPr lang="en-US" sz="1400" dirty="0"/>
          </a:p>
        </p:txBody>
      </p:sp>
      <p:sp>
        <p:nvSpPr>
          <p:cNvPr id="11" name="Shape 7"/>
          <p:cNvSpPr/>
          <p:nvPr/>
        </p:nvSpPr>
        <p:spPr>
          <a:xfrm>
            <a:off x="8152924" y="4603075"/>
            <a:ext cx="5639753" cy="1304806"/>
          </a:xfrm>
          <a:prstGeom prst="roundRect">
            <a:avLst>
              <a:gd name="adj" fmla="val 2064"/>
            </a:avLst>
          </a:prstGeom>
          <a:solidFill>
            <a:srgbClr val="315251"/>
          </a:solidFill>
          <a:ln/>
        </p:spPr>
      </p:sp>
      <p:sp>
        <p:nvSpPr>
          <p:cNvPr id="12" name="Text 8"/>
          <p:cNvSpPr/>
          <p:nvPr/>
        </p:nvSpPr>
        <p:spPr>
          <a:xfrm>
            <a:off x="8332351" y="4782503"/>
            <a:ext cx="2112169" cy="263962"/>
          </a:xfrm>
          <a:prstGeom prst="rect">
            <a:avLst/>
          </a:prstGeom>
          <a:noFill/>
          <a:ln/>
        </p:spPr>
        <p:txBody>
          <a:bodyPr wrap="none" lIns="0" tIns="0" rIns="0" bIns="0" rtlCol="0" anchor="t"/>
          <a:lstStyle/>
          <a:p>
            <a:pPr marL="0" indent="0" algn="l">
              <a:lnSpc>
                <a:spcPts val="2050"/>
              </a:lnSpc>
              <a:buNone/>
            </a:pPr>
            <a:r>
              <a:rPr lang="en-US" sz="1650" dirty="0">
                <a:solidFill>
                  <a:srgbClr val="F9EEE7"/>
                </a:solidFill>
                <a:latin typeface="Quattrocento" pitchFamily="34" charset="0"/>
                <a:ea typeface="Quattrocento" pitchFamily="34" charset="-122"/>
                <a:cs typeface="Quattrocento" pitchFamily="34" charset="-120"/>
              </a:rPr>
              <a:t>Whaling</a:t>
            </a:r>
            <a:endParaRPr lang="en-US" sz="1650" dirty="0"/>
          </a:p>
        </p:txBody>
      </p:sp>
      <p:sp>
        <p:nvSpPr>
          <p:cNvPr id="13" name="Text 9"/>
          <p:cNvSpPr/>
          <p:nvPr/>
        </p:nvSpPr>
        <p:spPr>
          <a:xfrm>
            <a:off x="8332351" y="5154097"/>
            <a:ext cx="5280898" cy="574358"/>
          </a:xfrm>
          <a:prstGeom prst="rect">
            <a:avLst/>
          </a:prstGeom>
          <a:noFill/>
          <a:ln/>
        </p:spPr>
        <p:txBody>
          <a:bodyPr wrap="square" lIns="0" tIns="0" rIns="0" bIns="0" rtlCol="0" anchor="t"/>
          <a:lstStyle/>
          <a:p>
            <a:pPr marL="0" indent="0" algn="l">
              <a:lnSpc>
                <a:spcPts val="2250"/>
              </a:lnSpc>
              <a:buNone/>
            </a:pPr>
            <a:r>
              <a:rPr lang="en-US" sz="1400" dirty="0">
                <a:solidFill>
                  <a:srgbClr val="F9EEE7"/>
                </a:solidFill>
                <a:latin typeface="Quattrocento" pitchFamily="34" charset="0"/>
                <a:ea typeface="Quattrocento" pitchFamily="34" charset="-122"/>
                <a:cs typeface="Quattrocento" pitchFamily="34" charset="-120"/>
              </a:rPr>
              <a:t>Focused attacks against high-level executives and decision-makers with potentially devastating consequences.</a:t>
            </a:r>
            <a:endParaRPr lang="en-US" sz="1400" dirty="0"/>
          </a:p>
        </p:txBody>
      </p:sp>
      <p:sp>
        <p:nvSpPr>
          <p:cNvPr id="14" name="Shape 10"/>
          <p:cNvSpPr/>
          <p:nvPr/>
        </p:nvSpPr>
        <p:spPr>
          <a:xfrm>
            <a:off x="8152924" y="6087308"/>
            <a:ext cx="5639753" cy="1304806"/>
          </a:xfrm>
          <a:prstGeom prst="roundRect">
            <a:avLst>
              <a:gd name="adj" fmla="val 2064"/>
            </a:avLst>
          </a:prstGeom>
          <a:solidFill>
            <a:srgbClr val="315251"/>
          </a:solidFill>
          <a:ln/>
        </p:spPr>
      </p:sp>
      <p:sp>
        <p:nvSpPr>
          <p:cNvPr id="15" name="Text 11"/>
          <p:cNvSpPr/>
          <p:nvPr/>
        </p:nvSpPr>
        <p:spPr>
          <a:xfrm>
            <a:off x="8332351" y="6266736"/>
            <a:ext cx="2112169" cy="263962"/>
          </a:xfrm>
          <a:prstGeom prst="rect">
            <a:avLst/>
          </a:prstGeom>
          <a:noFill/>
          <a:ln/>
        </p:spPr>
        <p:txBody>
          <a:bodyPr wrap="none" lIns="0" tIns="0" rIns="0" bIns="0" rtlCol="0" anchor="t"/>
          <a:lstStyle/>
          <a:p>
            <a:pPr marL="0" indent="0" algn="l">
              <a:lnSpc>
                <a:spcPts val="2050"/>
              </a:lnSpc>
              <a:buNone/>
            </a:pPr>
            <a:r>
              <a:rPr lang="en-US" sz="1650" dirty="0">
                <a:solidFill>
                  <a:srgbClr val="F9EEE7"/>
                </a:solidFill>
                <a:latin typeface="Quattrocento" pitchFamily="34" charset="0"/>
                <a:ea typeface="Quattrocento" pitchFamily="34" charset="-122"/>
                <a:cs typeface="Quattrocento" pitchFamily="34" charset="-120"/>
              </a:rPr>
              <a:t>Pharming</a:t>
            </a:r>
            <a:endParaRPr lang="en-US" sz="1650" dirty="0"/>
          </a:p>
        </p:txBody>
      </p:sp>
      <p:sp>
        <p:nvSpPr>
          <p:cNvPr id="16" name="Text 12"/>
          <p:cNvSpPr/>
          <p:nvPr/>
        </p:nvSpPr>
        <p:spPr>
          <a:xfrm>
            <a:off x="8332351" y="6638330"/>
            <a:ext cx="5280898" cy="574358"/>
          </a:xfrm>
          <a:prstGeom prst="rect">
            <a:avLst/>
          </a:prstGeom>
          <a:noFill/>
          <a:ln/>
        </p:spPr>
        <p:txBody>
          <a:bodyPr wrap="square" lIns="0" tIns="0" rIns="0" bIns="0" rtlCol="0" anchor="t"/>
          <a:lstStyle/>
          <a:p>
            <a:pPr marL="0" indent="0" algn="l">
              <a:lnSpc>
                <a:spcPts val="2250"/>
              </a:lnSpc>
              <a:buNone/>
            </a:pPr>
            <a:r>
              <a:rPr lang="en-US" sz="1400" dirty="0">
                <a:solidFill>
                  <a:srgbClr val="F9EEE7"/>
                </a:solidFill>
                <a:latin typeface="Quattrocento" pitchFamily="34" charset="0"/>
                <a:ea typeface="Quattrocento" pitchFamily="34" charset="-122"/>
                <a:cs typeface="Quattrocento" pitchFamily="34" charset="-120"/>
              </a:rPr>
              <a:t>Users are redirected to fraudulent websites through DNS poisoning or other techniques, often without their knowledge.</a:t>
            </a:r>
            <a:endParaRPr lang="en-US" sz="14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24124" y="1073468"/>
            <a:ext cx="7468553" cy="1408033"/>
          </a:xfrm>
          <a:prstGeom prst="rect">
            <a:avLst/>
          </a:prstGeom>
          <a:noFill/>
          <a:ln/>
        </p:spPr>
        <p:txBody>
          <a:bodyPr wrap="square" lIns="0" tIns="0" rIns="0" bIns="0" rtlCol="0" anchor="t"/>
          <a:lstStyle/>
          <a:p>
            <a:pPr marL="0" indent="0" algn="l">
              <a:lnSpc>
                <a:spcPts val="5500"/>
              </a:lnSpc>
              <a:buNone/>
            </a:pPr>
            <a:r>
              <a:rPr lang="en-US" sz="4400" dirty="0">
                <a:solidFill>
                  <a:srgbClr val="FFD9BE"/>
                </a:solidFill>
                <a:latin typeface="Quattrocento" pitchFamily="34" charset="0"/>
                <a:ea typeface="Quattrocento" pitchFamily="34" charset="-122"/>
                <a:cs typeface="Quattrocento" pitchFamily="34" charset="-120"/>
              </a:rPr>
              <a:t>Recognizing Phishing Emails &amp; Websites</a:t>
            </a:r>
            <a:endParaRPr lang="en-US" sz="4400" dirty="0"/>
          </a:p>
        </p:txBody>
      </p:sp>
      <p:sp>
        <p:nvSpPr>
          <p:cNvPr id="4" name="Shape 1"/>
          <p:cNvSpPr/>
          <p:nvPr/>
        </p:nvSpPr>
        <p:spPr>
          <a:xfrm>
            <a:off x="6324124" y="2840474"/>
            <a:ext cx="538520" cy="538520"/>
          </a:xfrm>
          <a:prstGeom prst="roundRect">
            <a:avLst>
              <a:gd name="adj" fmla="val 6668"/>
            </a:avLst>
          </a:prstGeom>
          <a:solidFill>
            <a:srgbClr val="315251"/>
          </a:solidFill>
          <a:ln/>
        </p:spPr>
      </p:sp>
      <p:sp>
        <p:nvSpPr>
          <p:cNvPr id="5" name="Text 2"/>
          <p:cNvSpPr/>
          <p:nvPr/>
        </p:nvSpPr>
        <p:spPr>
          <a:xfrm>
            <a:off x="7101959" y="2922746"/>
            <a:ext cx="2806898" cy="351949"/>
          </a:xfrm>
          <a:prstGeom prst="rect">
            <a:avLst/>
          </a:prstGeom>
          <a:noFill/>
          <a:ln/>
        </p:spPr>
        <p:txBody>
          <a:bodyPr wrap="none" lIns="0" tIns="0" rIns="0" bIns="0" rtlCol="0" anchor="t"/>
          <a:lstStyle/>
          <a:p>
            <a:pPr marL="0" indent="0" algn="l">
              <a:lnSpc>
                <a:spcPts val="2750"/>
              </a:lnSpc>
              <a:buNone/>
            </a:pPr>
            <a:r>
              <a:rPr lang="en-US" sz="2200" dirty="0">
                <a:solidFill>
                  <a:srgbClr val="F9EEE7"/>
                </a:solidFill>
                <a:latin typeface="Quattrocento" pitchFamily="34" charset="0"/>
                <a:ea typeface="Quattrocento" pitchFamily="34" charset="-122"/>
                <a:cs typeface="Quattrocento" pitchFamily="34" charset="-120"/>
              </a:rPr>
              <a:t>Check URLs Carefully</a:t>
            </a:r>
            <a:endParaRPr lang="en-US" sz="2200" dirty="0"/>
          </a:p>
        </p:txBody>
      </p:sp>
      <p:sp>
        <p:nvSpPr>
          <p:cNvPr id="6" name="Text 3"/>
          <p:cNvSpPr/>
          <p:nvPr/>
        </p:nvSpPr>
        <p:spPr>
          <a:xfrm>
            <a:off x="7101959" y="3418284"/>
            <a:ext cx="2806898" cy="1532096"/>
          </a:xfrm>
          <a:prstGeom prst="rect">
            <a:avLst/>
          </a:prstGeom>
          <a:noFill/>
          <a:ln/>
        </p:spPr>
        <p:txBody>
          <a:bodyPr wrap="square" lIns="0" tIns="0" rIns="0" bIns="0" rtlCol="0" anchor="t"/>
          <a:lstStyle/>
          <a:p>
            <a:pPr marL="0" indent="0" algn="l">
              <a:lnSpc>
                <a:spcPts val="3000"/>
              </a:lnSpc>
              <a:buNone/>
            </a:pPr>
            <a:r>
              <a:rPr lang="en-US" sz="1850" dirty="0">
                <a:solidFill>
                  <a:srgbClr val="F9EEE7"/>
                </a:solidFill>
                <a:latin typeface="Quattrocento" pitchFamily="34" charset="0"/>
                <a:ea typeface="Quattrocento" pitchFamily="34" charset="-122"/>
                <a:cs typeface="Quattrocento" pitchFamily="34" charset="-120"/>
              </a:rPr>
              <a:t>Mismatched or misspelled web addresses are a common sign of fraudulent websites.</a:t>
            </a:r>
            <a:endParaRPr lang="en-US" sz="1850" dirty="0"/>
          </a:p>
        </p:txBody>
      </p:sp>
      <p:sp>
        <p:nvSpPr>
          <p:cNvPr id="7" name="Shape 4"/>
          <p:cNvSpPr/>
          <p:nvPr/>
        </p:nvSpPr>
        <p:spPr>
          <a:xfrm>
            <a:off x="10208062" y="2840474"/>
            <a:ext cx="538520" cy="538520"/>
          </a:xfrm>
          <a:prstGeom prst="roundRect">
            <a:avLst>
              <a:gd name="adj" fmla="val 6668"/>
            </a:avLst>
          </a:prstGeom>
          <a:solidFill>
            <a:srgbClr val="315251"/>
          </a:solidFill>
          <a:ln/>
        </p:spPr>
      </p:sp>
      <p:sp>
        <p:nvSpPr>
          <p:cNvPr id="8" name="Text 5"/>
          <p:cNvSpPr/>
          <p:nvPr/>
        </p:nvSpPr>
        <p:spPr>
          <a:xfrm>
            <a:off x="10985897" y="2922746"/>
            <a:ext cx="2806898" cy="351949"/>
          </a:xfrm>
          <a:prstGeom prst="rect">
            <a:avLst/>
          </a:prstGeom>
          <a:noFill/>
          <a:ln/>
        </p:spPr>
        <p:txBody>
          <a:bodyPr wrap="none" lIns="0" tIns="0" rIns="0" bIns="0" rtlCol="0" anchor="t"/>
          <a:lstStyle/>
          <a:p>
            <a:pPr marL="0" indent="0" algn="l">
              <a:lnSpc>
                <a:spcPts val="2750"/>
              </a:lnSpc>
              <a:buNone/>
            </a:pPr>
            <a:r>
              <a:rPr lang="en-US" sz="2200" dirty="0">
                <a:solidFill>
                  <a:srgbClr val="F9EEE7"/>
                </a:solidFill>
                <a:latin typeface="Quattrocento" pitchFamily="34" charset="0"/>
                <a:ea typeface="Quattrocento" pitchFamily="34" charset="-122"/>
                <a:cs typeface="Quattrocento" pitchFamily="34" charset="-120"/>
              </a:rPr>
              <a:t>Watch for Urgency</a:t>
            </a:r>
            <a:endParaRPr lang="en-US" sz="2200" dirty="0"/>
          </a:p>
        </p:txBody>
      </p:sp>
      <p:sp>
        <p:nvSpPr>
          <p:cNvPr id="9" name="Text 6"/>
          <p:cNvSpPr/>
          <p:nvPr/>
        </p:nvSpPr>
        <p:spPr>
          <a:xfrm>
            <a:off x="10985897" y="3418284"/>
            <a:ext cx="2806898" cy="1915120"/>
          </a:xfrm>
          <a:prstGeom prst="rect">
            <a:avLst/>
          </a:prstGeom>
          <a:noFill/>
          <a:ln/>
        </p:spPr>
        <p:txBody>
          <a:bodyPr wrap="square" lIns="0" tIns="0" rIns="0" bIns="0" rtlCol="0" anchor="t"/>
          <a:lstStyle/>
          <a:p>
            <a:pPr marL="0" indent="0" algn="l">
              <a:lnSpc>
                <a:spcPts val="3000"/>
              </a:lnSpc>
              <a:buNone/>
            </a:pPr>
            <a:r>
              <a:rPr lang="en-US" sz="1850" dirty="0">
                <a:solidFill>
                  <a:srgbClr val="F9EEE7"/>
                </a:solidFill>
                <a:latin typeface="Quattrocento" pitchFamily="34" charset="0"/>
                <a:ea typeface="Quattrocento" pitchFamily="34" charset="-122"/>
                <a:cs typeface="Quattrocento" pitchFamily="34" charset="-120"/>
              </a:rPr>
              <a:t>Emails pressuring immediate action or threatening consequences should trigger suspicion.</a:t>
            </a:r>
            <a:endParaRPr lang="en-US" sz="1850" dirty="0"/>
          </a:p>
        </p:txBody>
      </p:sp>
      <p:sp>
        <p:nvSpPr>
          <p:cNvPr id="10" name="Shape 7"/>
          <p:cNvSpPr/>
          <p:nvPr/>
        </p:nvSpPr>
        <p:spPr>
          <a:xfrm>
            <a:off x="6324124" y="5812155"/>
            <a:ext cx="538520" cy="538520"/>
          </a:xfrm>
          <a:prstGeom prst="roundRect">
            <a:avLst>
              <a:gd name="adj" fmla="val 6668"/>
            </a:avLst>
          </a:prstGeom>
          <a:solidFill>
            <a:srgbClr val="315251"/>
          </a:solidFill>
          <a:ln/>
        </p:spPr>
      </p:sp>
      <p:sp>
        <p:nvSpPr>
          <p:cNvPr id="11" name="Text 8"/>
          <p:cNvSpPr/>
          <p:nvPr/>
        </p:nvSpPr>
        <p:spPr>
          <a:xfrm>
            <a:off x="7101959" y="5894427"/>
            <a:ext cx="2816185" cy="351949"/>
          </a:xfrm>
          <a:prstGeom prst="rect">
            <a:avLst/>
          </a:prstGeom>
          <a:noFill/>
          <a:ln/>
        </p:spPr>
        <p:txBody>
          <a:bodyPr wrap="none" lIns="0" tIns="0" rIns="0" bIns="0" rtlCol="0" anchor="t"/>
          <a:lstStyle/>
          <a:p>
            <a:pPr marL="0" indent="0" algn="l">
              <a:lnSpc>
                <a:spcPts val="2750"/>
              </a:lnSpc>
              <a:buNone/>
            </a:pPr>
            <a:r>
              <a:rPr lang="en-US" sz="2200" dirty="0">
                <a:solidFill>
                  <a:srgbClr val="F9EEE7"/>
                </a:solidFill>
                <a:latin typeface="Quattrocento" pitchFamily="34" charset="0"/>
                <a:ea typeface="Quattrocento" pitchFamily="34" charset="-122"/>
                <a:cs typeface="Quattrocento" pitchFamily="34" charset="-120"/>
              </a:rPr>
              <a:t>Verify Senders</a:t>
            </a:r>
            <a:endParaRPr lang="en-US" sz="2200" dirty="0"/>
          </a:p>
        </p:txBody>
      </p:sp>
      <p:sp>
        <p:nvSpPr>
          <p:cNvPr id="12" name="Text 9"/>
          <p:cNvSpPr/>
          <p:nvPr/>
        </p:nvSpPr>
        <p:spPr>
          <a:xfrm>
            <a:off x="7101959" y="6389965"/>
            <a:ext cx="6690717" cy="766048"/>
          </a:xfrm>
          <a:prstGeom prst="rect">
            <a:avLst/>
          </a:prstGeom>
          <a:noFill/>
          <a:ln/>
        </p:spPr>
        <p:txBody>
          <a:bodyPr wrap="square" lIns="0" tIns="0" rIns="0" bIns="0" rtlCol="0" anchor="t"/>
          <a:lstStyle/>
          <a:p>
            <a:pPr marL="0" indent="0" algn="l">
              <a:lnSpc>
                <a:spcPts val="3000"/>
              </a:lnSpc>
              <a:buNone/>
            </a:pPr>
            <a:r>
              <a:rPr lang="en-US" sz="1850" dirty="0">
                <a:solidFill>
                  <a:srgbClr val="F9EEE7"/>
                </a:solidFill>
                <a:latin typeface="Quattrocento" pitchFamily="34" charset="0"/>
                <a:ea typeface="Quattrocento" pitchFamily="34" charset="-122"/>
                <a:cs typeface="Quattrocento" pitchFamily="34" charset="-120"/>
              </a:rPr>
              <a:t>Confirm the sender’s email address and watch for improper use of logos and branding.</a:t>
            </a:r>
            <a:endParaRPr lang="en-US" sz="18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pic>
        <p:nvPicPr>
          <p:cNvPr id="3" name="Image 1" descr="preencoded.png"/>
          <p:cNvPicPr>
            <a:picLocks noChangeAspect="1"/>
          </p:cNvPicPr>
          <p:nvPr/>
        </p:nvPicPr>
        <p:blipFill>
          <a:blip r:embed="rId4"/>
          <a:stretch>
            <a:fillRect/>
          </a:stretch>
        </p:blipFill>
        <p:spPr>
          <a:xfrm>
            <a:off x="9748123" y="299204"/>
            <a:ext cx="4278035" cy="7631192"/>
          </a:xfrm>
          <a:prstGeom prst="rect">
            <a:avLst/>
          </a:prstGeom>
        </p:spPr>
      </p:pic>
      <p:sp>
        <p:nvSpPr>
          <p:cNvPr id="4" name="Text 0"/>
          <p:cNvSpPr/>
          <p:nvPr/>
        </p:nvSpPr>
        <p:spPr>
          <a:xfrm>
            <a:off x="837724" y="1719739"/>
            <a:ext cx="6541175" cy="704017"/>
          </a:xfrm>
          <a:prstGeom prst="rect">
            <a:avLst/>
          </a:prstGeom>
          <a:noFill/>
          <a:ln/>
        </p:spPr>
        <p:txBody>
          <a:bodyPr wrap="none" lIns="0" tIns="0" rIns="0" bIns="0" rtlCol="0" anchor="t"/>
          <a:lstStyle/>
          <a:p>
            <a:pPr marL="0" indent="0" algn="l">
              <a:lnSpc>
                <a:spcPts val="5500"/>
              </a:lnSpc>
              <a:buNone/>
            </a:pPr>
            <a:r>
              <a:rPr lang="en-US" sz="4400" dirty="0">
                <a:solidFill>
                  <a:srgbClr val="FFD9BE"/>
                </a:solidFill>
                <a:latin typeface="Quattrocento" pitchFamily="34" charset="0"/>
                <a:ea typeface="Quattrocento" pitchFamily="34" charset="-122"/>
                <a:cs typeface="Quattrocento" pitchFamily="34" charset="-120"/>
              </a:rPr>
              <a:t>Social Engineering Tactics</a:t>
            </a:r>
            <a:endParaRPr lang="en-US" sz="4400" dirty="0"/>
          </a:p>
        </p:txBody>
      </p:sp>
      <p:sp>
        <p:nvSpPr>
          <p:cNvPr id="5" name="Text 1"/>
          <p:cNvSpPr/>
          <p:nvPr/>
        </p:nvSpPr>
        <p:spPr>
          <a:xfrm>
            <a:off x="837724" y="3213497"/>
            <a:ext cx="1929170" cy="351949"/>
          </a:xfrm>
          <a:prstGeom prst="rect">
            <a:avLst/>
          </a:prstGeom>
          <a:noFill/>
          <a:ln/>
        </p:spPr>
        <p:txBody>
          <a:bodyPr wrap="none" lIns="0" tIns="0" rIns="0" bIns="0" rtlCol="0" anchor="t"/>
          <a:lstStyle/>
          <a:p>
            <a:pPr marL="0" indent="0" algn="l">
              <a:lnSpc>
                <a:spcPts val="2750"/>
              </a:lnSpc>
              <a:buNone/>
            </a:pPr>
            <a:r>
              <a:rPr lang="en-US" sz="2200" dirty="0">
                <a:solidFill>
                  <a:srgbClr val="FFD9BE"/>
                </a:solidFill>
                <a:latin typeface="Quattrocento" pitchFamily="34" charset="0"/>
                <a:ea typeface="Quattrocento" pitchFamily="34" charset="-122"/>
                <a:cs typeface="Quattrocento" pitchFamily="34" charset="-120"/>
              </a:rPr>
              <a:t>Pretexting</a:t>
            </a:r>
            <a:endParaRPr lang="en-US" sz="2200" dirty="0"/>
          </a:p>
        </p:txBody>
      </p:sp>
      <p:sp>
        <p:nvSpPr>
          <p:cNvPr id="6" name="Text 2"/>
          <p:cNvSpPr/>
          <p:nvPr/>
        </p:nvSpPr>
        <p:spPr>
          <a:xfrm>
            <a:off x="837724" y="3804761"/>
            <a:ext cx="1929170" cy="2298144"/>
          </a:xfrm>
          <a:prstGeom prst="rect">
            <a:avLst/>
          </a:prstGeom>
          <a:noFill/>
          <a:ln/>
        </p:spPr>
        <p:txBody>
          <a:bodyPr wrap="square" lIns="0" tIns="0" rIns="0" bIns="0" rtlCol="0" anchor="t"/>
          <a:lstStyle/>
          <a:p>
            <a:pPr marL="0" indent="0" algn="l">
              <a:lnSpc>
                <a:spcPts val="3000"/>
              </a:lnSpc>
              <a:buNone/>
            </a:pPr>
            <a:r>
              <a:rPr lang="en-US" sz="1850" dirty="0">
                <a:solidFill>
                  <a:srgbClr val="F9EEE7"/>
                </a:solidFill>
                <a:latin typeface="Quattrocento" pitchFamily="34" charset="0"/>
                <a:ea typeface="Quattrocento" pitchFamily="34" charset="-122"/>
                <a:cs typeface="Quattrocento" pitchFamily="34" charset="-120"/>
              </a:rPr>
              <a:t>Attackers create fabricated stories to gain trust and extract confidential information.</a:t>
            </a:r>
            <a:endParaRPr lang="en-US" sz="1850" dirty="0"/>
          </a:p>
        </p:txBody>
      </p:sp>
      <p:sp>
        <p:nvSpPr>
          <p:cNvPr id="7" name="Text 3"/>
          <p:cNvSpPr/>
          <p:nvPr/>
        </p:nvSpPr>
        <p:spPr>
          <a:xfrm>
            <a:off x="3358396" y="3213497"/>
            <a:ext cx="2271474" cy="351949"/>
          </a:xfrm>
          <a:prstGeom prst="rect">
            <a:avLst/>
          </a:prstGeom>
          <a:noFill/>
          <a:ln/>
        </p:spPr>
        <p:txBody>
          <a:bodyPr wrap="none" lIns="0" tIns="0" rIns="0" bIns="0" rtlCol="0" anchor="t"/>
          <a:lstStyle/>
          <a:p>
            <a:pPr marL="0" indent="0" algn="l">
              <a:lnSpc>
                <a:spcPts val="2750"/>
              </a:lnSpc>
              <a:buNone/>
            </a:pPr>
            <a:r>
              <a:rPr lang="en-US" sz="2200" dirty="0">
                <a:solidFill>
                  <a:srgbClr val="FFD9BE"/>
                </a:solidFill>
                <a:latin typeface="Quattrocento" pitchFamily="34" charset="0"/>
                <a:ea typeface="Quattrocento" pitchFamily="34" charset="-122"/>
                <a:cs typeface="Quattrocento" pitchFamily="34" charset="-120"/>
              </a:rPr>
              <a:t>Tailgating</a:t>
            </a:r>
            <a:endParaRPr lang="en-US" sz="2200" dirty="0"/>
          </a:p>
        </p:txBody>
      </p:sp>
      <p:sp>
        <p:nvSpPr>
          <p:cNvPr id="8" name="Text 4"/>
          <p:cNvSpPr/>
          <p:nvPr/>
        </p:nvSpPr>
        <p:spPr>
          <a:xfrm>
            <a:off x="3358396" y="3804761"/>
            <a:ext cx="2271474" cy="2298144"/>
          </a:xfrm>
          <a:prstGeom prst="rect">
            <a:avLst/>
          </a:prstGeom>
          <a:noFill/>
          <a:ln/>
        </p:spPr>
        <p:txBody>
          <a:bodyPr wrap="square" lIns="0" tIns="0" rIns="0" bIns="0" rtlCol="0" anchor="t"/>
          <a:lstStyle/>
          <a:p>
            <a:pPr marL="0" indent="0" algn="l">
              <a:lnSpc>
                <a:spcPts val="3000"/>
              </a:lnSpc>
              <a:buNone/>
            </a:pPr>
            <a:r>
              <a:rPr lang="en-US" sz="1850" dirty="0">
                <a:solidFill>
                  <a:srgbClr val="F9EEE7"/>
                </a:solidFill>
                <a:latin typeface="Quattrocento" pitchFamily="34" charset="0"/>
                <a:ea typeface="Quattrocento" pitchFamily="34" charset="-122"/>
                <a:cs typeface="Quattrocento" pitchFamily="34" charset="-120"/>
              </a:rPr>
              <a:t>Physically following authorized personnel into secure areas to bypass access controls.</a:t>
            </a:r>
            <a:endParaRPr lang="en-US" sz="1850" dirty="0"/>
          </a:p>
        </p:txBody>
      </p:sp>
      <p:sp>
        <p:nvSpPr>
          <p:cNvPr id="9" name="Text 5"/>
          <p:cNvSpPr/>
          <p:nvPr/>
        </p:nvSpPr>
        <p:spPr>
          <a:xfrm>
            <a:off x="6221373" y="3022044"/>
            <a:ext cx="2099905" cy="351949"/>
          </a:xfrm>
          <a:prstGeom prst="rect">
            <a:avLst/>
          </a:prstGeom>
          <a:noFill/>
          <a:ln/>
        </p:spPr>
        <p:txBody>
          <a:bodyPr wrap="none" lIns="0" tIns="0" rIns="0" bIns="0" rtlCol="0" anchor="t"/>
          <a:lstStyle/>
          <a:p>
            <a:pPr marL="0" indent="0" algn="l">
              <a:lnSpc>
                <a:spcPts val="2750"/>
              </a:lnSpc>
              <a:buNone/>
            </a:pPr>
            <a:r>
              <a:rPr lang="en-US" sz="2200" dirty="0">
                <a:solidFill>
                  <a:srgbClr val="FFD9BE"/>
                </a:solidFill>
                <a:latin typeface="Quattrocento" pitchFamily="34" charset="0"/>
                <a:ea typeface="Quattrocento" pitchFamily="34" charset="-122"/>
                <a:cs typeface="Quattrocento" pitchFamily="34" charset="-120"/>
              </a:rPr>
              <a:t>Baiting</a:t>
            </a:r>
            <a:endParaRPr lang="en-US" sz="2200" dirty="0"/>
          </a:p>
        </p:txBody>
      </p:sp>
      <p:sp>
        <p:nvSpPr>
          <p:cNvPr id="10" name="Text 6"/>
          <p:cNvSpPr/>
          <p:nvPr/>
        </p:nvSpPr>
        <p:spPr>
          <a:xfrm>
            <a:off x="6221373" y="3613309"/>
            <a:ext cx="2099905" cy="2681168"/>
          </a:xfrm>
          <a:prstGeom prst="rect">
            <a:avLst/>
          </a:prstGeom>
          <a:noFill/>
          <a:ln/>
        </p:spPr>
        <p:txBody>
          <a:bodyPr wrap="square" lIns="0" tIns="0" rIns="0" bIns="0" rtlCol="0" anchor="t"/>
          <a:lstStyle/>
          <a:p>
            <a:pPr marL="0" indent="0" algn="l">
              <a:lnSpc>
                <a:spcPts val="3000"/>
              </a:lnSpc>
              <a:buNone/>
            </a:pPr>
            <a:r>
              <a:rPr lang="en-US" sz="1850" dirty="0">
                <a:solidFill>
                  <a:srgbClr val="F9EEE7"/>
                </a:solidFill>
                <a:latin typeface="Quattrocento" pitchFamily="34" charset="0"/>
                <a:ea typeface="Quattrocento" pitchFamily="34" charset="-122"/>
                <a:cs typeface="Quattrocento" pitchFamily="34" charset="-120"/>
              </a:rPr>
              <a:t>Offering something attractive such as free software or prizes to lure victims into compromised actions.</a:t>
            </a:r>
            <a:endParaRPr lang="en-US" sz="18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9144000" cy="8229600"/>
          </a:xfrm>
          <a:prstGeom prst="rect">
            <a:avLst/>
          </a:prstGeom>
        </p:spPr>
      </p:pic>
      <p:sp>
        <p:nvSpPr>
          <p:cNvPr id="3" name="Text 0"/>
          <p:cNvSpPr/>
          <p:nvPr/>
        </p:nvSpPr>
        <p:spPr>
          <a:xfrm>
            <a:off x="9981724" y="723067"/>
            <a:ext cx="3810953" cy="1056084"/>
          </a:xfrm>
          <a:prstGeom prst="rect">
            <a:avLst/>
          </a:prstGeom>
          <a:noFill/>
          <a:ln/>
        </p:spPr>
        <p:txBody>
          <a:bodyPr wrap="square" lIns="0" tIns="0" rIns="0" bIns="0" rtlCol="0" anchor="t"/>
          <a:lstStyle/>
          <a:p>
            <a:pPr marL="0" indent="0" algn="l">
              <a:lnSpc>
                <a:spcPts val="4150"/>
              </a:lnSpc>
              <a:buNone/>
            </a:pPr>
            <a:r>
              <a:rPr lang="en-US" sz="3300" dirty="0">
                <a:solidFill>
                  <a:srgbClr val="FFD9BE"/>
                </a:solidFill>
                <a:latin typeface="Quattrocento" pitchFamily="34" charset="0"/>
                <a:ea typeface="Quattrocento" pitchFamily="34" charset="-122"/>
                <a:cs typeface="Quattrocento" pitchFamily="34" charset="-120"/>
              </a:rPr>
              <a:t>Best Practices to Avoid Phishing</a:t>
            </a:r>
            <a:endParaRPr lang="en-US" sz="3300" dirty="0"/>
          </a:p>
        </p:txBody>
      </p:sp>
      <p:pic>
        <p:nvPicPr>
          <p:cNvPr id="4" name="Image 1" descr="preencoded.png"/>
          <p:cNvPicPr>
            <a:picLocks noChangeAspect="1"/>
          </p:cNvPicPr>
          <p:nvPr/>
        </p:nvPicPr>
        <p:blipFill>
          <a:blip r:embed="rId4"/>
          <a:stretch>
            <a:fillRect/>
          </a:stretch>
        </p:blipFill>
        <p:spPr>
          <a:xfrm>
            <a:off x="9981724" y="2048351"/>
            <a:ext cx="358973" cy="358973"/>
          </a:xfrm>
          <a:prstGeom prst="rect">
            <a:avLst/>
          </a:prstGeom>
        </p:spPr>
      </p:pic>
      <p:sp>
        <p:nvSpPr>
          <p:cNvPr id="5" name="Text 1"/>
          <p:cNvSpPr/>
          <p:nvPr/>
        </p:nvSpPr>
        <p:spPr>
          <a:xfrm>
            <a:off x="9981724" y="2586752"/>
            <a:ext cx="2175153" cy="263962"/>
          </a:xfrm>
          <a:prstGeom prst="rect">
            <a:avLst/>
          </a:prstGeom>
          <a:noFill/>
          <a:ln/>
        </p:spPr>
        <p:txBody>
          <a:bodyPr wrap="none" lIns="0" tIns="0" rIns="0" bIns="0" rtlCol="0" anchor="t"/>
          <a:lstStyle/>
          <a:p>
            <a:pPr marL="0" indent="0" algn="l">
              <a:lnSpc>
                <a:spcPts val="2050"/>
              </a:lnSpc>
              <a:buNone/>
            </a:pPr>
            <a:r>
              <a:rPr lang="en-US" sz="1650" dirty="0">
                <a:solidFill>
                  <a:srgbClr val="F9EEE7"/>
                </a:solidFill>
                <a:latin typeface="Quattrocento" pitchFamily="34" charset="0"/>
                <a:ea typeface="Quattrocento" pitchFamily="34" charset="-122"/>
                <a:cs typeface="Quattrocento" pitchFamily="34" charset="-120"/>
              </a:rPr>
              <a:t>Avoid Suspicious Links</a:t>
            </a:r>
            <a:endParaRPr lang="en-US" sz="1650" dirty="0"/>
          </a:p>
        </p:txBody>
      </p:sp>
      <p:sp>
        <p:nvSpPr>
          <p:cNvPr id="6" name="Text 2"/>
          <p:cNvSpPr/>
          <p:nvPr/>
        </p:nvSpPr>
        <p:spPr>
          <a:xfrm>
            <a:off x="9981724" y="2958346"/>
            <a:ext cx="3810953" cy="574358"/>
          </a:xfrm>
          <a:prstGeom prst="rect">
            <a:avLst/>
          </a:prstGeom>
          <a:noFill/>
          <a:ln/>
        </p:spPr>
        <p:txBody>
          <a:bodyPr wrap="square" lIns="0" tIns="0" rIns="0" bIns="0" rtlCol="0" anchor="t"/>
          <a:lstStyle/>
          <a:p>
            <a:pPr marL="0" indent="0" algn="l">
              <a:lnSpc>
                <a:spcPts val="2250"/>
              </a:lnSpc>
              <a:buNone/>
            </a:pPr>
            <a:r>
              <a:rPr lang="en-US" sz="1400" dirty="0">
                <a:solidFill>
                  <a:srgbClr val="F9EEE7"/>
                </a:solidFill>
                <a:latin typeface="Quattrocento" pitchFamily="34" charset="0"/>
                <a:ea typeface="Quattrocento" pitchFamily="34" charset="-122"/>
                <a:cs typeface="Quattrocento" pitchFamily="34" charset="-120"/>
              </a:rPr>
              <a:t>Do not click on unknown links or download attachments without verifying authenticity.</a:t>
            </a:r>
            <a:endParaRPr lang="en-US" sz="1400" dirty="0"/>
          </a:p>
        </p:txBody>
      </p:sp>
      <p:pic>
        <p:nvPicPr>
          <p:cNvPr id="7" name="Image 2" descr="preencoded.png"/>
          <p:cNvPicPr>
            <a:picLocks noChangeAspect="1"/>
          </p:cNvPicPr>
          <p:nvPr/>
        </p:nvPicPr>
        <p:blipFill>
          <a:blip r:embed="rId5"/>
          <a:stretch>
            <a:fillRect/>
          </a:stretch>
        </p:blipFill>
        <p:spPr>
          <a:xfrm>
            <a:off x="9981724" y="3891677"/>
            <a:ext cx="358973" cy="358973"/>
          </a:xfrm>
          <a:prstGeom prst="rect">
            <a:avLst/>
          </a:prstGeom>
        </p:spPr>
      </p:pic>
      <p:sp>
        <p:nvSpPr>
          <p:cNvPr id="8" name="Text 3"/>
          <p:cNvSpPr/>
          <p:nvPr/>
        </p:nvSpPr>
        <p:spPr>
          <a:xfrm>
            <a:off x="9981724" y="4430078"/>
            <a:ext cx="3042761" cy="263962"/>
          </a:xfrm>
          <a:prstGeom prst="rect">
            <a:avLst/>
          </a:prstGeom>
          <a:noFill/>
          <a:ln/>
        </p:spPr>
        <p:txBody>
          <a:bodyPr wrap="none" lIns="0" tIns="0" rIns="0" bIns="0" rtlCol="0" anchor="t"/>
          <a:lstStyle/>
          <a:p>
            <a:pPr marL="0" indent="0" algn="l">
              <a:lnSpc>
                <a:spcPts val="2050"/>
              </a:lnSpc>
              <a:buNone/>
            </a:pPr>
            <a:r>
              <a:rPr lang="en-US" sz="1650" dirty="0">
                <a:solidFill>
                  <a:srgbClr val="F9EEE7"/>
                </a:solidFill>
                <a:latin typeface="Quattrocento" pitchFamily="34" charset="0"/>
                <a:ea typeface="Quattrocento" pitchFamily="34" charset="-122"/>
                <a:cs typeface="Quattrocento" pitchFamily="34" charset="-120"/>
              </a:rPr>
              <a:t>Use Multi-Factor Authentication</a:t>
            </a:r>
            <a:endParaRPr lang="en-US" sz="1650" dirty="0"/>
          </a:p>
        </p:txBody>
      </p:sp>
      <p:sp>
        <p:nvSpPr>
          <p:cNvPr id="9" name="Text 4"/>
          <p:cNvSpPr/>
          <p:nvPr/>
        </p:nvSpPr>
        <p:spPr>
          <a:xfrm>
            <a:off x="9981724" y="4801672"/>
            <a:ext cx="3810953" cy="574358"/>
          </a:xfrm>
          <a:prstGeom prst="rect">
            <a:avLst/>
          </a:prstGeom>
          <a:noFill/>
          <a:ln/>
        </p:spPr>
        <p:txBody>
          <a:bodyPr wrap="square" lIns="0" tIns="0" rIns="0" bIns="0" rtlCol="0" anchor="t"/>
          <a:lstStyle/>
          <a:p>
            <a:pPr marL="0" indent="0" algn="l">
              <a:lnSpc>
                <a:spcPts val="2250"/>
              </a:lnSpc>
              <a:buNone/>
            </a:pPr>
            <a:r>
              <a:rPr lang="en-US" sz="1400" dirty="0">
                <a:solidFill>
                  <a:srgbClr val="F9EEE7"/>
                </a:solidFill>
                <a:latin typeface="Quattrocento" pitchFamily="34" charset="0"/>
                <a:ea typeface="Quattrocento" pitchFamily="34" charset="-122"/>
                <a:cs typeface="Quattrocento" pitchFamily="34" charset="-120"/>
              </a:rPr>
              <a:t>Add an extra security layer to accounts to minimize unauthorized access risks.</a:t>
            </a:r>
            <a:endParaRPr lang="en-US" sz="1400" dirty="0"/>
          </a:p>
        </p:txBody>
      </p:sp>
      <p:pic>
        <p:nvPicPr>
          <p:cNvPr id="10" name="Image 3" descr="preencoded.png"/>
          <p:cNvPicPr>
            <a:picLocks noChangeAspect="1"/>
          </p:cNvPicPr>
          <p:nvPr/>
        </p:nvPicPr>
        <p:blipFill>
          <a:blip r:embed="rId6"/>
          <a:stretch>
            <a:fillRect/>
          </a:stretch>
        </p:blipFill>
        <p:spPr>
          <a:xfrm>
            <a:off x="9981724" y="5735003"/>
            <a:ext cx="358973" cy="358973"/>
          </a:xfrm>
          <a:prstGeom prst="rect">
            <a:avLst/>
          </a:prstGeom>
        </p:spPr>
      </p:pic>
      <p:sp>
        <p:nvSpPr>
          <p:cNvPr id="11" name="Text 5"/>
          <p:cNvSpPr/>
          <p:nvPr/>
        </p:nvSpPr>
        <p:spPr>
          <a:xfrm>
            <a:off x="9981724" y="6273403"/>
            <a:ext cx="2112169" cy="263962"/>
          </a:xfrm>
          <a:prstGeom prst="rect">
            <a:avLst/>
          </a:prstGeom>
          <a:noFill/>
          <a:ln/>
        </p:spPr>
        <p:txBody>
          <a:bodyPr wrap="none" lIns="0" tIns="0" rIns="0" bIns="0" rtlCol="0" anchor="t"/>
          <a:lstStyle/>
          <a:p>
            <a:pPr marL="0" indent="0" algn="l">
              <a:lnSpc>
                <a:spcPts val="2050"/>
              </a:lnSpc>
              <a:buNone/>
            </a:pPr>
            <a:r>
              <a:rPr lang="en-US" sz="1650" dirty="0">
                <a:solidFill>
                  <a:srgbClr val="F9EEE7"/>
                </a:solidFill>
                <a:latin typeface="Quattrocento" pitchFamily="34" charset="0"/>
                <a:ea typeface="Quattrocento" pitchFamily="34" charset="-122"/>
                <a:cs typeface="Quattrocento" pitchFamily="34" charset="-120"/>
              </a:rPr>
              <a:t>Report Attempts</a:t>
            </a:r>
            <a:endParaRPr lang="en-US" sz="1650" dirty="0"/>
          </a:p>
        </p:txBody>
      </p:sp>
      <p:sp>
        <p:nvSpPr>
          <p:cNvPr id="12" name="Text 6"/>
          <p:cNvSpPr/>
          <p:nvPr/>
        </p:nvSpPr>
        <p:spPr>
          <a:xfrm>
            <a:off x="9981724" y="6644997"/>
            <a:ext cx="3810953" cy="861536"/>
          </a:xfrm>
          <a:prstGeom prst="rect">
            <a:avLst/>
          </a:prstGeom>
          <a:noFill/>
          <a:ln/>
        </p:spPr>
        <p:txBody>
          <a:bodyPr wrap="square" lIns="0" tIns="0" rIns="0" bIns="0" rtlCol="0" anchor="t"/>
          <a:lstStyle/>
          <a:p>
            <a:pPr marL="0" indent="0" algn="l">
              <a:lnSpc>
                <a:spcPts val="2250"/>
              </a:lnSpc>
              <a:buNone/>
            </a:pPr>
            <a:r>
              <a:rPr lang="en-US" sz="1400" dirty="0">
                <a:solidFill>
                  <a:srgbClr val="F9EEE7"/>
                </a:solidFill>
                <a:latin typeface="Quattrocento" pitchFamily="34" charset="0"/>
                <a:ea typeface="Quattrocento" pitchFamily="34" charset="-122"/>
                <a:cs typeface="Quattrocento" pitchFamily="34" charset="-120"/>
              </a:rPr>
              <a:t>Immediately notify IT or security teams about suspected phishing encounters for rapid response.</a:t>
            </a:r>
            <a:endParaRPr lang="en-US" sz="14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821769" y="645676"/>
            <a:ext cx="5524976" cy="690563"/>
          </a:xfrm>
          <a:prstGeom prst="rect">
            <a:avLst/>
          </a:prstGeom>
          <a:noFill/>
          <a:ln/>
        </p:spPr>
        <p:txBody>
          <a:bodyPr wrap="none" lIns="0" tIns="0" rIns="0" bIns="0" rtlCol="0" anchor="t"/>
          <a:lstStyle/>
          <a:p>
            <a:pPr marL="0" indent="0" algn="l">
              <a:lnSpc>
                <a:spcPts val="5400"/>
              </a:lnSpc>
              <a:buNone/>
            </a:pPr>
            <a:r>
              <a:rPr lang="en-US" sz="4350" dirty="0">
                <a:solidFill>
                  <a:srgbClr val="FFD9BE"/>
                </a:solidFill>
                <a:latin typeface="Quattrocento" pitchFamily="34" charset="0"/>
                <a:ea typeface="Quattrocento" pitchFamily="34" charset="-122"/>
                <a:cs typeface="Quattrocento" pitchFamily="34" charset="-120"/>
              </a:rPr>
              <a:t>Real-World Examples</a:t>
            </a:r>
            <a:endParaRPr lang="en-US" sz="4350" dirty="0"/>
          </a:p>
        </p:txBody>
      </p:sp>
      <p:pic>
        <p:nvPicPr>
          <p:cNvPr id="3" name="Image 0" descr="preencoded.png"/>
          <p:cNvPicPr>
            <a:picLocks noChangeAspect="1"/>
          </p:cNvPicPr>
          <p:nvPr/>
        </p:nvPicPr>
        <p:blipFill>
          <a:blip r:embed="rId3"/>
          <a:stretch>
            <a:fillRect/>
          </a:stretch>
        </p:blipFill>
        <p:spPr>
          <a:xfrm>
            <a:off x="3419118" y="3771067"/>
            <a:ext cx="7792045" cy="7792045"/>
          </a:xfrm>
          <a:prstGeom prst="rect">
            <a:avLst/>
          </a:prstGeom>
        </p:spPr>
      </p:pic>
      <p:sp>
        <p:nvSpPr>
          <p:cNvPr id="4" name="Text 1"/>
          <p:cNvSpPr/>
          <p:nvPr/>
        </p:nvSpPr>
        <p:spPr>
          <a:xfrm>
            <a:off x="4586407" y="5958364"/>
            <a:ext cx="396240" cy="495300"/>
          </a:xfrm>
          <a:prstGeom prst="rect">
            <a:avLst/>
          </a:prstGeom>
          <a:noFill/>
          <a:ln/>
        </p:spPr>
        <p:txBody>
          <a:bodyPr wrap="none" lIns="0" tIns="0" rIns="0" bIns="0" rtlCol="0" anchor="t"/>
          <a:lstStyle/>
          <a:p>
            <a:pPr marL="0" indent="0" algn="l">
              <a:lnSpc>
                <a:spcPts val="4950"/>
              </a:lnSpc>
              <a:buNone/>
            </a:pPr>
            <a:r>
              <a:rPr lang="en-US" sz="3100" dirty="0">
                <a:solidFill>
                  <a:srgbClr val="F9EEE7"/>
                </a:solidFill>
                <a:latin typeface="Quattrocento" pitchFamily="34" charset="0"/>
                <a:ea typeface="Quattrocento" pitchFamily="34" charset="-122"/>
                <a:cs typeface="Quattrocento" pitchFamily="34" charset="-120"/>
              </a:rPr>
              <a:t>1</a:t>
            </a:r>
            <a:endParaRPr lang="en-US" sz="3100" dirty="0"/>
          </a:p>
        </p:txBody>
      </p:sp>
      <p:pic>
        <p:nvPicPr>
          <p:cNvPr id="5" name="Image 1" descr="preencoded.png"/>
          <p:cNvPicPr>
            <a:picLocks noChangeAspect="1"/>
          </p:cNvPicPr>
          <p:nvPr/>
        </p:nvPicPr>
        <p:blipFill>
          <a:blip r:embed="rId4"/>
          <a:stretch>
            <a:fillRect/>
          </a:stretch>
        </p:blipFill>
        <p:spPr>
          <a:xfrm>
            <a:off x="3419118" y="3771067"/>
            <a:ext cx="7792045" cy="7792045"/>
          </a:xfrm>
          <a:prstGeom prst="rect">
            <a:avLst/>
          </a:prstGeom>
        </p:spPr>
      </p:pic>
      <p:sp>
        <p:nvSpPr>
          <p:cNvPr id="6" name="Text 2"/>
          <p:cNvSpPr/>
          <p:nvPr/>
        </p:nvSpPr>
        <p:spPr>
          <a:xfrm>
            <a:off x="7116961" y="4497348"/>
            <a:ext cx="396240" cy="495300"/>
          </a:xfrm>
          <a:prstGeom prst="rect">
            <a:avLst/>
          </a:prstGeom>
          <a:noFill/>
          <a:ln/>
        </p:spPr>
        <p:txBody>
          <a:bodyPr wrap="none" lIns="0" tIns="0" rIns="0" bIns="0" rtlCol="0" anchor="t"/>
          <a:lstStyle/>
          <a:p>
            <a:pPr marL="0" indent="0" algn="l">
              <a:lnSpc>
                <a:spcPts val="4950"/>
              </a:lnSpc>
              <a:buNone/>
            </a:pPr>
            <a:r>
              <a:rPr lang="en-US" sz="3100" dirty="0">
                <a:solidFill>
                  <a:srgbClr val="F9EEE7"/>
                </a:solidFill>
                <a:latin typeface="Quattrocento" pitchFamily="34" charset="0"/>
                <a:ea typeface="Quattrocento" pitchFamily="34" charset="-122"/>
                <a:cs typeface="Quattrocento" pitchFamily="34" charset="-120"/>
              </a:rPr>
              <a:t>2</a:t>
            </a:r>
            <a:endParaRPr lang="en-US" sz="3100" dirty="0"/>
          </a:p>
        </p:txBody>
      </p:sp>
      <p:pic>
        <p:nvPicPr>
          <p:cNvPr id="7" name="Image 2" descr="preencoded.png"/>
          <p:cNvPicPr>
            <a:picLocks noChangeAspect="1"/>
          </p:cNvPicPr>
          <p:nvPr/>
        </p:nvPicPr>
        <p:blipFill>
          <a:blip r:embed="rId5"/>
          <a:stretch>
            <a:fillRect/>
          </a:stretch>
        </p:blipFill>
        <p:spPr>
          <a:xfrm>
            <a:off x="3419118" y="3771067"/>
            <a:ext cx="7792045" cy="7792045"/>
          </a:xfrm>
          <a:prstGeom prst="rect">
            <a:avLst/>
          </a:prstGeom>
        </p:spPr>
      </p:pic>
      <p:sp>
        <p:nvSpPr>
          <p:cNvPr id="8" name="Text 3"/>
          <p:cNvSpPr/>
          <p:nvPr/>
        </p:nvSpPr>
        <p:spPr>
          <a:xfrm>
            <a:off x="9647396" y="5958364"/>
            <a:ext cx="396240" cy="495300"/>
          </a:xfrm>
          <a:prstGeom prst="rect">
            <a:avLst/>
          </a:prstGeom>
          <a:noFill/>
          <a:ln/>
        </p:spPr>
        <p:txBody>
          <a:bodyPr wrap="none" lIns="0" tIns="0" rIns="0" bIns="0" rtlCol="0" anchor="t"/>
          <a:lstStyle/>
          <a:p>
            <a:pPr marL="0" indent="0" algn="l">
              <a:lnSpc>
                <a:spcPts val="4950"/>
              </a:lnSpc>
              <a:buNone/>
            </a:pPr>
            <a:r>
              <a:rPr lang="en-US" sz="3100" dirty="0">
                <a:solidFill>
                  <a:srgbClr val="F9EEE7"/>
                </a:solidFill>
                <a:latin typeface="Quattrocento" pitchFamily="34" charset="0"/>
                <a:ea typeface="Quattrocento" pitchFamily="34" charset="-122"/>
                <a:cs typeface="Quattrocento" pitchFamily="34" charset="-120"/>
              </a:rPr>
              <a:t>3</a:t>
            </a:r>
            <a:endParaRPr lang="en-US" sz="3100" dirty="0"/>
          </a:p>
        </p:txBody>
      </p:sp>
      <p:sp>
        <p:nvSpPr>
          <p:cNvPr id="9" name="Text 4"/>
          <p:cNvSpPr/>
          <p:nvPr/>
        </p:nvSpPr>
        <p:spPr>
          <a:xfrm>
            <a:off x="1307068" y="2481501"/>
            <a:ext cx="3123367" cy="345281"/>
          </a:xfrm>
          <a:prstGeom prst="rect">
            <a:avLst/>
          </a:prstGeom>
          <a:noFill/>
          <a:ln/>
        </p:spPr>
        <p:txBody>
          <a:bodyPr wrap="none" lIns="0" tIns="0" rIns="0" bIns="0" rtlCol="0" anchor="t"/>
          <a:lstStyle/>
          <a:p>
            <a:pPr marL="0" indent="0" algn="ctr">
              <a:lnSpc>
                <a:spcPts val="2700"/>
              </a:lnSpc>
              <a:buNone/>
            </a:pPr>
            <a:r>
              <a:rPr lang="en-US" sz="2150" dirty="0">
                <a:solidFill>
                  <a:srgbClr val="FFD9BE"/>
                </a:solidFill>
                <a:latin typeface="Quattrocento" pitchFamily="34" charset="0"/>
                <a:ea typeface="Quattrocento" pitchFamily="34" charset="-122"/>
                <a:cs typeface="Quattrocento" pitchFamily="34" charset="-120"/>
              </a:rPr>
              <a:t>2016 DNC Spear Phishing</a:t>
            </a:r>
            <a:endParaRPr lang="en-US" sz="2150" dirty="0"/>
          </a:p>
        </p:txBody>
      </p:sp>
      <p:sp>
        <p:nvSpPr>
          <p:cNvPr id="10" name="Text 5"/>
          <p:cNvSpPr/>
          <p:nvPr/>
        </p:nvSpPr>
        <p:spPr>
          <a:xfrm>
            <a:off x="821769" y="2967633"/>
            <a:ext cx="4094083" cy="1502569"/>
          </a:xfrm>
          <a:prstGeom prst="rect">
            <a:avLst/>
          </a:prstGeom>
          <a:noFill/>
          <a:ln/>
        </p:spPr>
        <p:txBody>
          <a:bodyPr wrap="square" lIns="0" tIns="0" rIns="0" bIns="0" rtlCol="0" anchor="t"/>
          <a:lstStyle/>
          <a:p>
            <a:pPr marL="0" indent="0" algn="ctr">
              <a:lnSpc>
                <a:spcPts val="2950"/>
              </a:lnSpc>
              <a:buNone/>
            </a:pPr>
            <a:r>
              <a:rPr lang="en-US" sz="1800" dirty="0">
                <a:solidFill>
                  <a:srgbClr val="F9EEE7"/>
                </a:solidFill>
                <a:latin typeface="Quattrocento" pitchFamily="34" charset="0"/>
                <a:ea typeface="Quattrocento" pitchFamily="34" charset="-122"/>
                <a:cs typeface="Quattrocento" pitchFamily="34" charset="-120"/>
              </a:rPr>
              <a:t>Political attack targeting Democratic National Committee to gain confidential access and influence elections.</a:t>
            </a:r>
            <a:endParaRPr lang="en-US" sz="1800" dirty="0"/>
          </a:p>
        </p:txBody>
      </p:sp>
      <p:sp>
        <p:nvSpPr>
          <p:cNvPr id="11" name="Text 6"/>
          <p:cNvSpPr/>
          <p:nvPr/>
        </p:nvSpPr>
        <p:spPr>
          <a:xfrm>
            <a:off x="5735122" y="1688425"/>
            <a:ext cx="3160038" cy="345281"/>
          </a:xfrm>
          <a:prstGeom prst="rect">
            <a:avLst/>
          </a:prstGeom>
          <a:noFill/>
          <a:ln/>
        </p:spPr>
        <p:txBody>
          <a:bodyPr wrap="none" lIns="0" tIns="0" rIns="0" bIns="0" rtlCol="0" anchor="t"/>
          <a:lstStyle/>
          <a:p>
            <a:pPr marL="0" indent="0" algn="ctr">
              <a:lnSpc>
                <a:spcPts val="2700"/>
              </a:lnSpc>
              <a:buNone/>
            </a:pPr>
            <a:r>
              <a:rPr lang="en-US" sz="2150" dirty="0">
                <a:solidFill>
                  <a:srgbClr val="FFD9BE"/>
                </a:solidFill>
                <a:latin typeface="Quattrocento" pitchFamily="34" charset="0"/>
                <a:ea typeface="Quattrocento" pitchFamily="34" charset="-122"/>
                <a:cs typeface="Quattrocento" pitchFamily="34" charset="-120"/>
              </a:rPr>
              <a:t>Google &amp; Facebook Scam</a:t>
            </a:r>
            <a:endParaRPr lang="en-US" sz="2150" dirty="0"/>
          </a:p>
        </p:txBody>
      </p:sp>
      <p:sp>
        <p:nvSpPr>
          <p:cNvPr id="12" name="Text 7"/>
          <p:cNvSpPr/>
          <p:nvPr/>
        </p:nvSpPr>
        <p:spPr>
          <a:xfrm>
            <a:off x="5268039" y="2174558"/>
            <a:ext cx="4094202" cy="1126927"/>
          </a:xfrm>
          <a:prstGeom prst="rect">
            <a:avLst/>
          </a:prstGeom>
          <a:noFill/>
          <a:ln/>
        </p:spPr>
        <p:txBody>
          <a:bodyPr wrap="square" lIns="0" tIns="0" rIns="0" bIns="0" rtlCol="0" anchor="t"/>
          <a:lstStyle/>
          <a:p>
            <a:pPr marL="0" indent="0" algn="ctr">
              <a:lnSpc>
                <a:spcPts val="2950"/>
              </a:lnSpc>
              <a:buNone/>
            </a:pPr>
            <a:r>
              <a:rPr lang="en-US" sz="1800" dirty="0">
                <a:solidFill>
                  <a:srgbClr val="F9EEE7"/>
                </a:solidFill>
                <a:latin typeface="Quattrocento" pitchFamily="34" charset="0"/>
                <a:ea typeface="Quattrocento" pitchFamily="34" charset="-122"/>
                <a:cs typeface="Quattrocento" pitchFamily="34" charset="-120"/>
              </a:rPr>
              <a:t>A fraudulent invoicing scheme resulting in losses over $100 million to these tech giants.</a:t>
            </a:r>
            <a:endParaRPr lang="en-US" sz="1800" dirty="0"/>
          </a:p>
        </p:txBody>
      </p:sp>
      <p:sp>
        <p:nvSpPr>
          <p:cNvPr id="13" name="Text 8"/>
          <p:cNvSpPr/>
          <p:nvPr/>
        </p:nvSpPr>
        <p:spPr>
          <a:xfrm>
            <a:off x="10065425" y="2857143"/>
            <a:ext cx="3392091" cy="345281"/>
          </a:xfrm>
          <a:prstGeom prst="rect">
            <a:avLst/>
          </a:prstGeom>
          <a:noFill/>
          <a:ln/>
        </p:spPr>
        <p:txBody>
          <a:bodyPr wrap="none" lIns="0" tIns="0" rIns="0" bIns="0" rtlCol="0" anchor="t"/>
          <a:lstStyle/>
          <a:p>
            <a:pPr marL="0" indent="0" algn="ctr">
              <a:lnSpc>
                <a:spcPts val="2700"/>
              </a:lnSpc>
              <a:buNone/>
            </a:pPr>
            <a:r>
              <a:rPr lang="en-US" sz="2150" dirty="0">
                <a:solidFill>
                  <a:srgbClr val="FFD9BE"/>
                </a:solidFill>
                <a:latin typeface="Quattrocento" pitchFamily="34" charset="0"/>
                <a:ea typeface="Quattrocento" pitchFamily="34" charset="-122"/>
                <a:cs typeface="Quattrocento" pitchFamily="34" charset="-120"/>
              </a:rPr>
              <a:t>Netflix &amp; PayPal Campaigns</a:t>
            </a:r>
            <a:endParaRPr lang="en-US" sz="2150" dirty="0"/>
          </a:p>
        </p:txBody>
      </p:sp>
      <p:sp>
        <p:nvSpPr>
          <p:cNvPr id="14" name="Text 9"/>
          <p:cNvSpPr/>
          <p:nvPr/>
        </p:nvSpPr>
        <p:spPr>
          <a:xfrm>
            <a:off x="9714428" y="3343275"/>
            <a:ext cx="4094202" cy="1126927"/>
          </a:xfrm>
          <a:prstGeom prst="rect">
            <a:avLst/>
          </a:prstGeom>
          <a:noFill/>
          <a:ln/>
        </p:spPr>
        <p:txBody>
          <a:bodyPr wrap="square" lIns="0" tIns="0" rIns="0" bIns="0" rtlCol="0" anchor="t"/>
          <a:lstStyle/>
          <a:p>
            <a:pPr marL="0" indent="0" algn="ctr">
              <a:lnSpc>
                <a:spcPts val="2950"/>
              </a:lnSpc>
              <a:buNone/>
            </a:pPr>
            <a:r>
              <a:rPr lang="en-US" sz="1800" dirty="0">
                <a:solidFill>
                  <a:srgbClr val="F9EEE7"/>
                </a:solidFill>
                <a:latin typeface="Quattrocento" pitchFamily="34" charset="0"/>
                <a:ea typeface="Quattrocento" pitchFamily="34" charset="-122"/>
                <a:cs typeface="Quattrocento" pitchFamily="34" charset="-120"/>
              </a:rPr>
              <a:t>Mass phishing emails impersonating popular services aimed at stealing user credentials.</a:t>
            </a:r>
            <a:endParaRPr lang="en-US" sz="18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7315200" y="0"/>
            <a:ext cx="7315200" cy="8229600"/>
          </a:xfrm>
          <a:prstGeom prst="rect">
            <a:avLst/>
          </a:prstGeom>
        </p:spPr>
      </p:pic>
      <p:pic>
        <p:nvPicPr>
          <p:cNvPr id="3" name="Image 1" descr="preencoded.png"/>
          <p:cNvPicPr>
            <a:picLocks noChangeAspect="1"/>
          </p:cNvPicPr>
          <p:nvPr/>
        </p:nvPicPr>
        <p:blipFill>
          <a:blip r:embed="rId4"/>
          <a:stretch>
            <a:fillRect/>
          </a:stretch>
        </p:blipFill>
        <p:spPr>
          <a:xfrm>
            <a:off x="7734300" y="1931670"/>
            <a:ext cx="6477000" cy="4366260"/>
          </a:xfrm>
          <a:prstGeom prst="rect">
            <a:avLst/>
          </a:prstGeom>
        </p:spPr>
      </p:pic>
      <p:sp>
        <p:nvSpPr>
          <p:cNvPr id="4" name="Text 0"/>
          <p:cNvSpPr/>
          <p:nvPr/>
        </p:nvSpPr>
        <p:spPr>
          <a:xfrm>
            <a:off x="837724" y="1507688"/>
            <a:ext cx="5639753" cy="1408033"/>
          </a:xfrm>
          <a:prstGeom prst="rect">
            <a:avLst/>
          </a:prstGeom>
          <a:noFill/>
          <a:ln/>
        </p:spPr>
        <p:txBody>
          <a:bodyPr wrap="square" lIns="0" tIns="0" rIns="0" bIns="0" rtlCol="0" anchor="t"/>
          <a:lstStyle/>
          <a:p>
            <a:pPr marL="0" indent="0" algn="l">
              <a:lnSpc>
                <a:spcPts val="5500"/>
              </a:lnSpc>
              <a:buNone/>
            </a:pPr>
            <a:r>
              <a:rPr lang="en-US" sz="4400" dirty="0">
                <a:solidFill>
                  <a:srgbClr val="FFD9BE"/>
                </a:solidFill>
                <a:latin typeface="Quattrocento" pitchFamily="34" charset="0"/>
                <a:ea typeface="Quattrocento" pitchFamily="34" charset="-122"/>
                <a:cs typeface="Quattrocento" pitchFamily="34" charset="-120"/>
              </a:rPr>
              <a:t>Phishing Attack Trends &amp; Statistics</a:t>
            </a:r>
            <a:endParaRPr lang="en-US" sz="4400" dirty="0"/>
          </a:p>
        </p:txBody>
      </p:sp>
      <p:sp>
        <p:nvSpPr>
          <p:cNvPr id="5" name="Text 1"/>
          <p:cNvSpPr/>
          <p:nvPr/>
        </p:nvSpPr>
        <p:spPr>
          <a:xfrm>
            <a:off x="837724" y="3274695"/>
            <a:ext cx="5639753" cy="3447217"/>
          </a:xfrm>
          <a:prstGeom prst="rect">
            <a:avLst/>
          </a:prstGeom>
          <a:noFill/>
          <a:ln/>
        </p:spPr>
        <p:txBody>
          <a:bodyPr wrap="square" lIns="0" tIns="0" rIns="0" bIns="0" rtlCol="0" anchor="t"/>
          <a:lstStyle/>
          <a:p>
            <a:pPr marL="0" indent="0" algn="l">
              <a:lnSpc>
                <a:spcPts val="3000"/>
              </a:lnSpc>
              <a:buNone/>
            </a:pPr>
            <a:r>
              <a:rPr lang="en-US" sz="1850" dirty="0">
                <a:solidFill>
                  <a:srgbClr val="F9EEE7"/>
                </a:solidFill>
                <a:latin typeface="Quattrocento" pitchFamily="34" charset="0"/>
                <a:ea typeface="Quattrocento" pitchFamily="34" charset="-122"/>
                <a:cs typeface="Quattrocento" pitchFamily="34" charset="-120"/>
              </a:rPr>
              <a:t>Phishing attacks have steadily increased in both frequency and sophistication over recent years. Data shows a rise driven largely by spear phishing and whaling targeted at high-value individuals and organizations. Awareness campaigns combined with technology solutions are critical to mitigate these evolving threats. Continuing education and vigilance remain vital to maintaining security defenses against these pervasive attacks.</a:t>
            </a:r>
            <a:endParaRPr lang="en-US" sz="18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pic>
        <p:nvPicPr>
          <p:cNvPr id="3" name="Image 1" descr="preencoded.png"/>
          <p:cNvPicPr>
            <a:picLocks noChangeAspect="1"/>
          </p:cNvPicPr>
          <p:nvPr/>
        </p:nvPicPr>
        <p:blipFill>
          <a:blip r:embed="rId4"/>
          <a:stretch>
            <a:fillRect/>
          </a:stretch>
        </p:blipFill>
        <p:spPr>
          <a:xfrm>
            <a:off x="6324124" y="658297"/>
            <a:ext cx="7468553" cy="4073723"/>
          </a:xfrm>
          <a:prstGeom prst="rect">
            <a:avLst/>
          </a:prstGeom>
        </p:spPr>
      </p:pic>
      <p:sp>
        <p:nvSpPr>
          <p:cNvPr id="4" name="Text 0"/>
          <p:cNvSpPr/>
          <p:nvPr/>
        </p:nvSpPr>
        <p:spPr>
          <a:xfrm>
            <a:off x="6324124" y="5090993"/>
            <a:ext cx="7468553" cy="1408033"/>
          </a:xfrm>
          <a:prstGeom prst="rect">
            <a:avLst/>
          </a:prstGeom>
          <a:noFill/>
          <a:ln/>
        </p:spPr>
        <p:txBody>
          <a:bodyPr wrap="none" lIns="0" tIns="0" rIns="0" bIns="0" rtlCol="0" anchor="t"/>
          <a:lstStyle/>
          <a:p>
            <a:pPr marL="0" indent="0" algn="ctr">
              <a:lnSpc>
                <a:spcPts val="11050"/>
              </a:lnSpc>
              <a:buNone/>
            </a:pPr>
            <a:r>
              <a:rPr lang="en-US" sz="8850" dirty="0">
                <a:solidFill>
                  <a:srgbClr val="FFD9BE"/>
                </a:solidFill>
                <a:latin typeface="Quattrocento" pitchFamily="34" charset="0"/>
                <a:ea typeface="Quattrocento" pitchFamily="34" charset="-122"/>
                <a:cs typeface="Quattrocento" pitchFamily="34" charset="-120"/>
              </a:rPr>
              <a:t>QUIZ TIME ! </a:t>
            </a:r>
            <a:endParaRPr lang="en-US" sz="88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TotalTime>
  <Words>1034</Words>
  <Application>Microsoft Office PowerPoint</Application>
  <PresentationFormat>Custom</PresentationFormat>
  <Paragraphs>101</Paragraphs>
  <Slides>21</Slides>
  <Notes>15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21</vt:i4>
      </vt:variant>
    </vt:vector>
  </HeadingPairs>
  <TitlesOfParts>
    <vt:vector size="25" baseType="lpstr">
      <vt:lpstr>Quattrocento Bold</vt:lpstr>
      <vt:lpstr>Arial</vt:lpstr>
      <vt:lpstr>Quattrocento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Ayesha Yousufi</cp:lastModifiedBy>
  <cp:revision>2</cp:revision>
  <dcterms:created xsi:type="dcterms:W3CDTF">2025-05-25T06:24:39Z</dcterms:created>
  <dcterms:modified xsi:type="dcterms:W3CDTF">2025-05-25T07:13:32Z</dcterms:modified>
</cp:coreProperties>
</file>